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C4C18FFB-61D5-4BA6-82A6-49F15E748C39}">
  <a:tblStyle styleId="{C4C18FFB-61D5-4BA6-82A6-49F15E748C39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7EF"/>
          </a:solidFill>
        </a:fill>
      </a:tcStyle>
    </a:wholeTbl>
    <a:band1H>
      <a:tcTxStyle b="off" i="off"/>
      <a:tcStyle>
        <a:fill>
          <a:solidFill>
            <a:srgbClr val="CACADD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ACADD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46" Type="http://schemas.openxmlformats.org/officeDocument/2006/relationships/slide" Target="slides/slide41.xml"/><Relationship Id="rId23" Type="http://schemas.openxmlformats.org/officeDocument/2006/relationships/slide" Target="slides/slide18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slide" Target="slides/slide42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" name="Google Shape;5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0" name="Google Shape;19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4" name="Google Shape;25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2" name="Google Shape;27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9" name="Google Shape;27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4" name="Google Shape;29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7" name="Google Shape;31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6" name="Google Shape;35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3" name="Google Shape;40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5" name="Google Shape;455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" name="Google Shape;6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1" name="Google Shape;46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90" name="Google Shape;49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3" name="Google Shape;52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7" name="Google Shape;56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00" name="Google Shape;600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0" name="Google Shape;680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60" name="Google Shape;760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85" name="Google Shape;785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10" name="Google Shape;810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39" name="Google Shape;839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1" name="Google Shape;7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46" name="Google Shape;846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54" name="Google Shape;854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91" name="Google Shape;891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9" name="Google Shape;939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0" name="Google Shape;960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2" name="Google Shape;982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7" name="Google Shape;1007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5" name="Google Shape;1025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4" name="Google Shape;1054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2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4" name="Google Shape;1094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35" name="Google Shape;1135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4" name="Google Shape;1164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73" name="Google Shape;1173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" name="Google Shape;9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7" name="Google Shape;13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7" name="Google Shape;14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 b="15430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509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2"/>
          <p:cNvSpPr txBox="1"/>
          <p:nvPr>
            <p:ph type="ctrTitle"/>
          </p:nvPr>
        </p:nvSpPr>
        <p:spPr>
          <a:xfrm>
            <a:off x="563880" y="1105195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1"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1524000" y="366583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/>
          <p:nvPr/>
        </p:nvSpPr>
        <p:spPr>
          <a:xfrm rot="-27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"/>
          <p:cNvSpPr/>
          <p:nvPr/>
        </p:nvSpPr>
        <p:spPr>
          <a:xfrm rot="-8100000">
            <a:off x="6071640" y="6894388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"/>
          <p:cNvSpPr/>
          <p:nvPr/>
        </p:nvSpPr>
        <p:spPr>
          <a:xfrm rot="-2700000">
            <a:off x="-27800075" y="-6354418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/>
          <p:nvPr/>
        </p:nvSpPr>
        <p:spPr>
          <a:xfrm rot="8100000">
            <a:off x="11769465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ctrTitle"/>
          </p:nvPr>
        </p:nvSpPr>
        <p:spPr>
          <a:xfrm>
            <a:off x="1195226" y="0"/>
            <a:ext cx="9282485" cy="30753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600"/>
              <a:buFont typeface="Arial"/>
              <a:buNone/>
              <a:defRPr b="1" sz="96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subTitle"/>
          </p:nvPr>
        </p:nvSpPr>
        <p:spPr>
          <a:xfrm>
            <a:off x="1234982" y="3075352"/>
            <a:ext cx="8322366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Only">
  <p:cSld name="1_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/>
          <p:nvPr/>
        </p:nvSpPr>
        <p:spPr>
          <a:xfrm rot="-27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6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6"/>
          <p:cNvSpPr/>
          <p:nvPr/>
        </p:nvSpPr>
        <p:spPr>
          <a:xfrm rot="-2700000">
            <a:off x="-28471844" y="-6746302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6"/>
          <p:cNvSpPr/>
          <p:nvPr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6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3" name="Google Shape;33;p6"/>
          <p:cNvCxnSpPr/>
          <p:nvPr/>
        </p:nvCxnSpPr>
        <p:spPr>
          <a:xfrm>
            <a:off x="1789140" y="882872"/>
            <a:ext cx="8613721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Only">
  <p:cSld name="3_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7"/>
          <p:cNvSpPr/>
          <p:nvPr/>
        </p:nvSpPr>
        <p:spPr>
          <a:xfrm rot="-27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7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7"/>
          <p:cNvSpPr/>
          <p:nvPr/>
        </p:nvSpPr>
        <p:spPr>
          <a:xfrm rot="-2700000">
            <a:off x="-28471844" y="-6746302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7"/>
          <p:cNvSpPr/>
          <p:nvPr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" type="body"/>
          </p:nvPr>
        </p:nvSpPr>
        <p:spPr>
          <a:xfrm>
            <a:off x="595422" y="1190847"/>
            <a:ext cx="11284157" cy="53588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 sz="2400"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 sz="1800">
                <a:solidFill>
                  <a:schemeClr val="dk2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 sz="1600"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 sz="1600"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8"/>
          <p:cNvSpPr/>
          <p:nvPr/>
        </p:nvSpPr>
        <p:spPr>
          <a:xfrm rot="-27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8"/>
          <p:cNvSpPr/>
          <p:nvPr/>
        </p:nvSpPr>
        <p:spPr>
          <a:xfrm rot="-8100000">
            <a:off x="6071640" y="6894388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8"/>
          <p:cNvSpPr/>
          <p:nvPr/>
        </p:nvSpPr>
        <p:spPr>
          <a:xfrm rot="-2700000">
            <a:off x="-27800075" y="-6354418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8"/>
          <p:cNvSpPr/>
          <p:nvPr/>
        </p:nvSpPr>
        <p:spPr>
          <a:xfrm rot="8100000">
            <a:off x="11769465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E8E8E"/>
              </a:buClr>
              <a:buSzPts val="2400"/>
              <a:buNone/>
              <a:defRPr sz="2400">
                <a:solidFill>
                  <a:srgbClr val="8E8E8E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2000"/>
              <a:buNone/>
              <a:defRPr sz="2000">
                <a:solidFill>
                  <a:srgbClr val="8E8E8E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800"/>
              <a:buNone/>
              <a:defRPr sz="1800">
                <a:solidFill>
                  <a:srgbClr val="8E8E8E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Only">
  <p:cSld name="2_Title Only">
    <p:bg>
      <p:bgPr>
        <a:gradFill>
          <a:gsLst>
            <a:gs pos="0">
              <a:schemeClr val="accent3"/>
            </a:gs>
            <a:gs pos="100000">
              <a:schemeClr val="accent2"/>
            </a:gs>
          </a:gsLst>
          <a:lin ang="2700000" scaled="0"/>
        </a:gra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1" sz="3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3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1"/>
          <p:cNvPicPr preferRelativeResize="0"/>
          <p:nvPr/>
        </p:nvPicPr>
        <p:blipFill rotWithShape="1">
          <a:blip r:embed="rId3">
            <a:alphaModFix/>
          </a:blip>
          <a:srcRect b="15430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509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1"/>
          <p:cNvSpPr txBox="1"/>
          <p:nvPr>
            <p:ph type="ctrTitle"/>
          </p:nvPr>
        </p:nvSpPr>
        <p:spPr>
          <a:xfrm>
            <a:off x="563880" y="1105195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</a:pPr>
            <a:r>
              <a:rPr b="1" i="0" lang="ru-RU" sz="5500" u="none" strike="noStrike">
                <a:latin typeface="Arial"/>
                <a:ea typeface="Arial"/>
                <a:cs typeface="Arial"/>
                <a:sym typeface="Arial"/>
              </a:rPr>
              <a:t>Разработка онлайн-программы</a:t>
            </a:r>
            <a:endParaRPr/>
          </a:p>
        </p:txBody>
      </p:sp>
      <p:sp>
        <p:nvSpPr>
          <p:cNvPr id="59" name="Google Shape;59;p11"/>
          <p:cNvSpPr txBox="1"/>
          <p:nvPr>
            <p:ph idx="1" type="subTitle"/>
          </p:nvPr>
        </p:nvSpPr>
        <p:spPr>
          <a:xfrm>
            <a:off x="1524000" y="366583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0" i="0" lang="ru-RU" sz="2400" u="none" strike="noStrike">
                <a:latin typeface="Arial"/>
                <a:ea typeface="Arial"/>
                <a:cs typeface="Arial"/>
                <a:sym typeface="Arial"/>
              </a:rPr>
              <a:t>СТРАТЕГИИ И РАЗРАБОТКИ</a:t>
            </a:r>
            <a:endParaRPr/>
          </a:p>
        </p:txBody>
      </p:sp>
      <p:sp>
        <p:nvSpPr>
          <p:cNvPr id="60" name="Google Shape;60;p11"/>
          <p:cNvSpPr/>
          <p:nvPr/>
        </p:nvSpPr>
        <p:spPr>
          <a:xfrm>
            <a:off x="-6263640" y="0"/>
            <a:ext cx="608076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4" name="Google Shape;164;p2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65" name="Google Shape;165;p2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2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2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2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71" name="Google Shape;171;p2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2" name="Google Shape;172;p2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3" name="Google Shape;173;p2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74" name="Google Shape;174;p20"/>
          <p:cNvSpPr txBox="1"/>
          <p:nvPr/>
        </p:nvSpPr>
        <p:spPr>
          <a:xfrm>
            <a:off x="10260028" y="314341"/>
            <a:ext cx="2088379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" name="Google Shape;175;p20"/>
          <p:cNvGrpSpPr/>
          <p:nvPr/>
        </p:nvGrpSpPr>
        <p:grpSpPr>
          <a:xfrm>
            <a:off x="501628" y="1292375"/>
            <a:ext cx="3774865" cy="3066304"/>
            <a:chOff x="501628" y="1292375"/>
            <a:chExt cx="3774865" cy="3066304"/>
          </a:xfrm>
        </p:grpSpPr>
        <p:sp>
          <p:nvSpPr>
            <p:cNvPr id="176" name="Google Shape;176;p2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20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20"/>
            <p:cNvSpPr txBox="1"/>
            <p:nvPr/>
          </p:nvSpPr>
          <p:spPr>
            <a:xfrm>
              <a:off x="1638218" y="2514792"/>
              <a:ext cx="2638275" cy="5186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Миссия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" name="Google Shape;179;p20"/>
          <p:cNvGrpSpPr/>
          <p:nvPr/>
        </p:nvGrpSpPr>
        <p:grpSpPr>
          <a:xfrm>
            <a:off x="4329771" y="1292375"/>
            <a:ext cx="3539456" cy="3066304"/>
            <a:chOff x="4330621" y="1292375"/>
            <a:chExt cx="3539456" cy="3066304"/>
          </a:xfrm>
        </p:grpSpPr>
        <p:sp>
          <p:nvSpPr>
            <p:cNvPr id="180" name="Google Shape;180;p2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45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20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20"/>
            <p:cNvSpPr txBox="1"/>
            <p:nvPr/>
          </p:nvSpPr>
          <p:spPr>
            <a:xfrm>
              <a:off x="5572975" y="2514800"/>
              <a:ext cx="2217600" cy="51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Мотивация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3" name="Google Shape;183;p20"/>
          <p:cNvGrpSpPr/>
          <p:nvPr/>
        </p:nvGrpSpPr>
        <p:grpSpPr>
          <a:xfrm>
            <a:off x="7922494" y="1292375"/>
            <a:ext cx="3591874" cy="3066304"/>
            <a:chOff x="7922494" y="1292375"/>
            <a:chExt cx="3591874" cy="3066304"/>
          </a:xfrm>
        </p:grpSpPr>
        <p:sp>
          <p:nvSpPr>
            <p:cNvPr id="184" name="Google Shape;184;p2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450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0"/>
            <p:cNvSpPr txBox="1"/>
            <p:nvPr/>
          </p:nvSpPr>
          <p:spPr>
            <a:xfrm>
              <a:off x="7922494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0"/>
            <p:cNvSpPr txBox="1"/>
            <p:nvPr/>
          </p:nvSpPr>
          <p:spPr>
            <a:xfrm>
              <a:off x="9484875" y="2514800"/>
              <a:ext cx="1817700" cy="94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1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Целевой рынок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7" name="Google Shape;187;p20"/>
          <p:cNvSpPr txBox="1"/>
          <p:nvPr>
            <p:ph type="title"/>
          </p:nvPr>
        </p:nvSpPr>
        <p:spPr>
          <a:xfrm>
            <a:off x="595425" y="195000"/>
            <a:ext cx="8638200" cy="825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1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ru-RU" sz="2400" u="none" strike="noStrike">
                <a:latin typeface="Arial"/>
                <a:ea typeface="Arial"/>
                <a:cs typeface="Arial"/>
                <a:sym typeface="Arial"/>
              </a:rPr>
              <a:t>Создание онлайн-организации</a:t>
            </a:r>
            <a:endParaRPr/>
          </a:p>
        </p:txBody>
      </p:sp>
      <p:sp>
        <p:nvSpPr>
          <p:cNvPr id="193" name="Google Shape;193;p21"/>
          <p:cNvSpPr/>
          <p:nvPr/>
        </p:nvSpPr>
        <p:spPr>
          <a:xfrm>
            <a:off x="4988630" y="1256704"/>
            <a:ext cx="1702677" cy="569143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Руководитель организации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4" name="Google Shape;194;p21"/>
          <p:cNvCxnSpPr/>
          <p:nvPr/>
        </p:nvCxnSpPr>
        <p:spPr>
          <a:xfrm>
            <a:off x="1686269" y="2010888"/>
            <a:ext cx="415369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95" name="Google Shape;195;p21"/>
          <p:cNvGrpSpPr/>
          <p:nvPr/>
        </p:nvGrpSpPr>
        <p:grpSpPr>
          <a:xfrm>
            <a:off x="825754" y="2009747"/>
            <a:ext cx="2207173" cy="3473696"/>
            <a:chOff x="825754" y="2009747"/>
            <a:chExt cx="2207173" cy="3473696"/>
          </a:xfrm>
        </p:grpSpPr>
        <p:cxnSp>
          <p:nvCxnSpPr>
            <p:cNvPr id="196" name="Google Shape;196;p21"/>
            <p:cNvCxnSpPr/>
            <p:nvPr/>
          </p:nvCxnSpPr>
          <p:spPr>
            <a:xfrm rot="10800000">
              <a:off x="1686269" y="2009747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97" name="Google Shape;197;p21"/>
            <p:cNvSpPr/>
            <p:nvPr/>
          </p:nvSpPr>
          <p:spPr>
            <a:xfrm>
              <a:off x="825754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Глава администрации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1"/>
            <p:cNvSpPr/>
            <p:nvPr/>
          </p:nvSpPr>
          <p:spPr>
            <a:xfrm>
              <a:off x="1330250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Помощник руководителя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21"/>
            <p:cNvSpPr/>
            <p:nvPr/>
          </p:nvSpPr>
          <p:spPr>
            <a:xfrm>
              <a:off x="1330250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Административно-хозяйственное управление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21"/>
            <p:cNvSpPr/>
            <p:nvPr/>
          </p:nvSpPr>
          <p:spPr>
            <a:xfrm>
              <a:off x="1330250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Отдел кадров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1" name="Google Shape;201;p21"/>
            <p:cNvCxnSpPr/>
            <p:nvPr/>
          </p:nvCxnSpPr>
          <p:spPr>
            <a:xfrm rot="10800000">
              <a:off x="1138398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2" name="Google Shape;202;p21"/>
            <p:cNvCxnSpPr>
              <a:endCxn id="198" idx="1"/>
            </p:cNvCxnSpPr>
            <p:nvPr/>
          </p:nvCxnSpPr>
          <p:spPr>
            <a:xfrm>
              <a:off x="1138250" y="3365877"/>
              <a:ext cx="192000" cy="420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3" name="Google Shape;203;p21"/>
            <p:cNvCxnSpPr/>
            <p:nvPr/>
          </p:nvCxnSpPr>
          <p:spPr>
            <a:xfrm>
              <a:off x="1138398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4" name="Google Shape;204;p21"/>
            <p:cNvCxnSpPr/>
            <p:nvPr/>
          </p:nvCxnSpPr>
          <p:spPr>
            <a:xfrm>
              <a:off x="1138398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05" name="Google Shape;205;p21"/>
          <p:cNvGrpSpPr/>
          <p:nvPr/>
        </p:nvGrpSpPr>
        <p:grpSpPr>
          <a:xfrm>
            <a:off x="4988630" y="2009747"/>
            <a:ext cx="2207173" cy="3473695"/>
            <a:chOff x="4988630" y="2009747"/>
            <a:chExt cx="2207173" cy="3473695"/>
          </a:xfrm>
        </p:grpSpPr>
        <p:sp>
          <p:nvSpPr>
            <p:cNvPr id="206" name="Google Shape;206;p21"/>
            <p:cNvSpPr/>
            <p:nvPr/>
          </p:nvSpPr>
          <p:spPr>
            <a:xfrm>
              <a:off x="4988630" y="21711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Заведующий учебной работой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21"/>
            <p:cNvSpPr/>
            <p:nvPr/>
          </p:nvSpPr>
          <p:spPr>
            <a:xfrm>
              <a:off x="5493126" y="3085504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Дизайн обучения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1"/>
            <p:cNvSpPr/>
            <p:nvPr/>
          </p:nvSpPr>
          <p:spPr>
            <a:xfrm>
              <a:off x="5493126" y="3999902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Программа адаптации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21"/>
            <p:cNvSpPr/>
            <p:nvPr/>
          </p:nvSpPr>
          <p:spPr>
            <a:xfrm>
              <a:off x="5493126" y="4914299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Отдел по делам студентов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10" name="Google Shape;210;p21"/>
            <p:cNvCxnSpPr/>
            <p:nvPr/>
          </p:nvCxnSpPr>
          <p:spPr>
            <a:xfrm rot="10800000">
              <a:off x="5839968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1" name="Google Shape;211;p21"/>
            <p:cNvCxnSpPr/>
            <p:nvPr/>
          </p:nvCxnSpPr>
          <p:spPr>
            <a:xfrm rot="10800000">
              <a:off x="5294965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2" name="Google Shape;212;p21"/>
            <p:cNvCxnSpPr/>
            <p:nvPr/>
          </p:nvCxnSpPr>
          <p:spPr>
            <a:xfrm>
              <a:off x="5294965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3" name="Google Shape;213;p21"/>
            <p:cNvCxnSpPr/>
            <p:nvPr/>
          </p:nvCxnSpPr>
          <p:spPr>
            <a:xfrm>
              <a:off x="5294965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4" name="Google Shape;214;p21"/>
            <p:cNvCxnSpPr/>
            <p:nvPr/>
          </p:nvCxnSpPr>
          <p:spPr>
            <a:xfrm>
              <a:off x="5294965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15" name="Google Shape;215;p21"/>
          <p:cNvGrpSpPr/>
          <p:nvPr/>
        </p:nvGrpSpPr>
        <p:grpSpPr>
          <a:xfrm>
            <a:off x="9058331" y="2009747"/>
            <a:ext cx="2309519" cy="4388092"/>
            <a:chOff x="9151506" y="2009747"/>
            <a:chExt cx="2309519" cy="4388092"/>
          </a:xfrm>
        </p:grpSpPr>
        <p:cxnSp>
          <p:nvCxnSpPr>
            <p:cNvPr id="216" name="Google Shape;216;p21"/>
            <p:cNvCxnSpPr/>
            <p:nvPr/>
          </p:nvCxnSpPr>
          <p:spPr>
            <a:xfrm rot="10800000">
              <a:off x="10001594" y="2009747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17" name="Google Shape;217;p21"/>
            <p:cNvSpPr/>
            <p:nvPr/>
          </p:nvSpPr>
          <p:spPr>
            <a:xfrm>
              <a:off x="9151506" y="21711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Директор по маркетингу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21"/>
            <p:cNvSpPr/>
            <p:nvPr/>
          </p:nvSpPr>
          <p:spPr>
            <a:xfrm>
              <a:off x="9656002" y="3085504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Веб-разработка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21"/>
            <p:cNvSpPr/>
            <p:nvPr/>
          </p:nvSpPr>
          <p:spPr>
            <a:xfrm>
              <a:off x="9545525" y="3999900"/>
              <a:ext cx="1915500" cy="569100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Интернет-маркетинг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1"/>
            <p:cNvSpPr/>
            <p:nvPr/>
          </p:nvSpPr>
          <p:spPr>
            <a:xfrm>
              <a:off x="9656002" y="4914299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Иная маркетинговая деятельность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21"/>
            <p:cNvSpPr/>
            <p:nvPr/>
          </p:nvSpPr>
          <p:spPr>
            <a:xfrm>
              <a:off x="9656002" y="582869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Исследование рынка новых программ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2" name="Google Shape;222;p21"/>
            <p:cNvCxnSpPr/>
            <p:nvPr/>
          </p:nvCxnSpPr>
          <p:spPr>
            <a:xfrm rot="10800000">
              <a:off x="9457982" y="2740249"/>
              <a:ext cx="0" cy="3392142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3" name="Google Shape;223;p21"/>
            <p:cNvCxnSpPr/>
            <p:nvPr/>
          </p:nvCxnSpPr>
          <p:spPr>
            <a:xfrm>
              <a:off x="9457982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4" name="Google Shape;224;p21"/>
            <p:cNvCxnSpPr/>
            <p:nvPr/>
          </p:nvCxnSpPr>
          <p:spPr>
            <a:xfrm>
              <a:off x="9457982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5" name="Google Shape;225;p21"/>
            <p:cNvCxnSpPr/>
            <p:nvPr/>
          </p:nvCxnSpPr>
          <p:spPr>
            <a:xfrm>
              <a:off x="9457982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6" name="Google Shape;226;p21"/>
            <p:cNvCxnSpPr/>
            <p:nvPr/>
          </p:nvCxnSpPr>
          <p:spPr>
            <a:xfrm>
              <a:off x="9457982" y="6128330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cxnSp>
        <p:nvCxnSpPr>
          <p:cNvPr id="227" name="Google Shape;227;p21"/>
          <p:cNvCxnSpPr/>
          <p:nvPr/>
        </p:nvCxnSpPr>
        <p:spPr>
          <a:xfrm>
            <a:off x="5847895" y="2010888"/>
            <a:ext cx="208687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28" name="Google Shape;228;p21"/>
          <p:cNvGrpSpPr/>
          <p:nvPr/>
        </p:nvGrpSpPr>
        <p:grpSpPr>
          <a:xfrm>
            <a:off x="2907192" y="2009747"/>
            <a:ext cx="2310783" cy="3473696"/>
            <a:chOff x="2907192" y="2009747"/>
            <a:chExt cx="2310783" cy="3473696"/>
          </a:xfrm>
        </p:grpSpPr>
        <p:sp>
          <p:nvSpPr>
            <p:cNvPr id="229" name="Google Shape;229;p21"/>
            <p:cNvSpPr/>
            <p:nvPr/>
          </p:nvSpPr>
          <p:spPr>
            <a:xfrm>
              <a:off x="2907192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Финансовый директор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317175" y="3085500"/>
              <a:ext cx="1900800" cy="569100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Деловое администрирование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1"/>
            <p:cNvSpPr/>
            <p:nvPr/>
          </p:nvSpPr>
          <p:spPr>
            <a:xfrm>
              <a:off x="3411688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Управление договорами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21"/>
            <p:cNvSpPr/>
            <p:nvPr/>
          </p:nvSpPr>
          <p:spPr>
            <a:xfrm>
              <a:off x="3411688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Моделирование доходов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3" name="Google Shape;233;p21"/>
            <p:cNvCxnSpPr/>
            <p:nvPr/>
          </p:nvCxnSpPr>
          <p:spPr>
            <a:xfrm rot="10800000">
              <a:off x="3219836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4" name="Google Shape;234;p21"/>
            <p:cNvCxnSpPr/>
            <p:nvPr/>
          </p:nvCxnSpPr>
          <p:spPr>
            <a:xfrm>
              <a:off x="3219836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5" name="Google Shape;235;p21"/>
            <p:cNvCxnSpPr/>
            <p:nvPr/>
          </p:nvCxnSpPr>
          <p:spPr>
            <a:xfrm>
              <a:off x="3219836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6" name="Google Shape;236;p21"/>
            <p:cNvCxnSpPr/>
            <p:nvPr/>
          </p:nvCxnSpPr>
          <p:spPr>
            <a:xfrm>
              <a:off x="3219836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7" name="Google Shape;237;p21"/>
            <p:cNvCxnSpPr/>
            <p:nvPr/>
          </p:nvCxnSpPr>
          <p:spPr>
            <a:xfrm rot="10800000">
              <a:off x="3745160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38" name="Google Shape;238;p21"/>
          <p:cNvGrpSpPr/>
          <p:nvPr/>
        </p:nvGrpSpPr>
        <p:grpSpPr>
          <a:xfrm>
            <a:off x="7070068" y="2009747"/>
            <a:ext cx="2207173" cy="4388093"/>
            <a:chOff x="7070068" y="2009747"/>
            <a:chExt cx="2207173" cy="4388093"/>
          </a:xfrm>
        </p:grpSpPr>
        <p:sp>
          <p:nvSpPr>
            <p:cNvPr id="239" name="Google Shape;239;p21"/>
            <p:cNvSpPr/>
            <p:nvPr/>
          </p:nvSpPr>
          <p:spPr>
            <a:xfrm>
              <a:off x="7070068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Главный операционный директор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21"/>
            <p:cNvSpPr/>
            <p:nvPr/>
          </p:nvSpPr>
          <p:spPr>
            <a:xfrm>
              <a:off x="7574564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Комплекс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1"/>
            <p:cNvSpPr/>
            <p:nvPr/>
          </p:nvSpPr>
          <p:spPr>
            <a:xfrm>
              <a:off x="7574564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Коучинг для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HR-специалистов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21"/>
            <p:cNvSpPr/>
            <p:nvPr/>
          </p:nvSpPr>
          <p:spPr>
            <a:xfrm>
              <a:off x="7574564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Коучинг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по удержанию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21"/>
            <p:cNvSpPr/>
            <p:nvPr/>
          </p:nvSpPr>
          <p:spPr>
            <a:xfrm>
              <a:off x="7574564" y="5828697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509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ru-RU" sz="1400" u="none" cap="none" strike="noStrik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Анализ данных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4" name="Google Shape;244;p21"/>
            <p:cNvCxnSpPr/>
            <p:nvPr/>
          </p:nvCxnSpPr>
          <p:spPr>
            <a:xfrm>
              <a:off x="7387654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5" name="Google Shape;245;p21"/>
            <p:cNvCxnSpPr/>
            <p:nvPr/>
          </p:nvCxnSpPr>
          <p:spPr>
            <a:xfrm>
              <a:off x="7387654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6" name="Google Shape;246;p21"/>
            <p:cNvCxnSpPr/>
            <p:nvPr/>
          </p:nvCxnSpPr>
          <p:spPr>
            <a:xfrm>
              <a:off x="7387654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7" name="Google Shape;247;p21"/>
            <p:cNvCxnSpPr/>
            <p:nvPr/>
          </p:nvCxnSpPr>
          <p:spPr>
            <a:xfrm rot="10800000">
              <a:off x="7387654" y="2740249"/>
              <a:ext cx="0" cy="3392142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8" name="Google Shape;248;p21"/>
            <p:cNvCxnSpPr/>
            <p:nvPr/>
          </p:nvCxnSpPr>
          <p:spPr>
            <a:xfrm>
              <a:off x="7387654" y="6128330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9" name="Google Shape;249;p21"/>
            <p:cNvCxnSpPr/>
            <p:nvPr/>
          </p:nvCxnSpPr>
          <p:spPr>
            <a:xfrm rot="10800000">
              <a:off x="7934774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cxnSp>
        <p:nvCxnSpPr>
          <p:cNvPr id="250" name="Google Shape;250;p21"/>
          <p:cNvCxnSpPr/>
          <p:nvPr/>
        </p:nvCxnSpPr>
        <p:spPr>
          <a:xfrm>
            <a:off x="7935442" y="2010888"/>
            <a:ext cx="208687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1" name="Google Shape;251;p21"/>
          <p:cNvCxnSpPr/>
          <p:nvPr/>
        </p:nvCxnSpPr>
        <p:spPr>
          <a:xfrm rot="10800000">
            <a:off x="5837719" y="1839004"/>
            <a:ext cx="0" cy="165488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Организационная структура</a:t>
            </a:r>
            <a:endParaRPr/>
          </a:p>
        </p:txBody>
      </p:sp>
      <p:sp>
        <p:nvSpPr>
          <p:cNvPr id="257" name="Google Shape;257;p22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8" name="Google Shape;258;p22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259" name="Google Shape;259;p22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22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22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22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22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22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65" name="Google Shape;265;p22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66" name="Google Shape;266;p22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67" name="Google Shape;267;p22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68" name="Google Shape;268;p22"/>
          <p:cNvSpPr txBox="1"/>
          <p:nvPr/>
        </p:nvSpPr>
        <p:spPr>
          <a:xfrm>
            <a:off x="10628184" y="347667"/>
            <a:ext cx="20883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22"/>
          <p:cNvSpPr/>
          <p:nvPr/>
        </p:nvSpPr>
        <p:spPr>
          <a:xfrm>
            <a:off x="595422" y="1623191"/>
            <a:ext cx="11594186" cy="26849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ru-RU" sz="22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Впишите имена людей и / или отделов, которые будут выполнять эти роли.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 людей может быть несколько ролей.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Если роль будет выполняться за пределами онлайн-организации, пожалуйста, укажите отдел.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Если вы не знаете, кто будет выполнять роль, пожалуйста, укажите "уточняется".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3"/>
          <p:cNvSpPr txBox="1"/>
          <p:nvPr>
            <p:ph type="title"/>
          </p:nvPr>
        </p:nvSpPr>
        <p:spPr>
          <a:xfrm>
            <a:off x="453922" y="195005"/>
            <a:ext cx="11284200" cy="593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ru-RU" sz="2400" u="none" strike="noStrike">
                <a:latin typeface="Arial"/>
                <a:ea typeface="Arial"/>
                <a:cs typeface="Arial"/>
                <a:sym typeface="Arial"/>
              </a:rPr>
              <a:t>График учебного процесса</a:t>
            </a:r>
            <a:endParaRPr/>
          </a:p>
        </p:txBody>
      </p:sp>
      <p:sp>
        <p:nvSpPr>
          <p:cNvPr id="275" name="Google Shape;275;p23"/>
          <p:cNvSpPr/>
          <p:nvPr/>
        </p:nvSpPr>
        <p:spPr>
          <a:xfrm>
            <a:off x="497625" y="1006325"/>
            <a:ext cx="11196600" cy="674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ru-RU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Сессия А: Понедельник, 7.01.2019 – вторник, 26.02.2019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ru-RU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Сессия В: Понедельник, 11.03.2019 – пятница, 26.04.2019 (Онлайн-программы Университета штата Аризона и курсы iCourses могут заканчиваться во вторник, 30.04.2019)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ru-RU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Сессия С: Понедельник, 7.01.2019 – пятница, 26.04.2019 (выпускные экзамены с 29.04.2019 по 4.05.2019)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76" name="Google Shape;276;p23"/>
          <p:cNvGraphicFramePr/>
          <p:nvPr/>
        </p:nvGraphicFramePr>
        <p:xfrm>
          <a:off x="497611" y="184562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4188125"/>
                <a:gridCol w="2385425"/>
                <a:gridCol w="1154600"/>
                <a:gridCol w="1223500"/>
                <a:gridCol w="2245125"/>
              </a:tblGrid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Публикация расписания занятий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 сентября 2018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Руководство по регистрации и оплате обучения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 сентября 2018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Дата начала регистрации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Онлайн-студенты Университета штата Аризона: 24 сентября 2018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Студенты очных программ: 15 октября 2018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Взнос за позднюю регистрацию ($50) 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Не распространяется на онлайн-студентов Университета штата Аризона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А: с 30 декабря 2018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В: с 3 марта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С: с 30 декабря 2018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Рекомендуемая дата почтового штемпеля для соблюдения крайнего срока оплаты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 января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748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Срок оплаты обучения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Для регистрации с 24.09.2018 по 18.01.2019. 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 января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Начало занятий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А: 7 января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В: 11 марта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С: 7 января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8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Отчеты об успеваемости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У преподавателей есть возможность еженедельно предоставлять обратную связь во время </a:t>
                      </a:r>
                      <a:b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каждой сессии. Студенты могут просматривать отчеты об успеваемости на портале MyASU в течение 24 часов </a:t>
                      </a:r>
                      <a:b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9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после закрытия еженедельного отчетного периода в воскресенье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января – 17 февраля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 марта – 14 апреля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января – 14 апреля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i="0" lang="ru-RU" sz="10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Последний день, чтобы зарегистрироваться или удалить/добавить учебные дисциплины без получения согласия от руководства Университета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А: 8 января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В: 12 марта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0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С: 13 января 2019 г.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ru-RU" sz="3200" u="none" strike="noStrike"/>
              <a:t>Учебные курсы</a:t>
            </a:r>
            <a:endParaRPr/>
          </a:p>
        </p:txBody>
      </p:sp>
      <p:graphicFrame>
        <p:nvGraphicFramePr>
          <p:cNvPr id="282" name="Google Shape;282;p24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2132300"/>
                <a:gridCol w="1433100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83" name="Google Shape;283;p24"/>
          <p:cNvSpPr/>
          <p:nvPr/>
        </p:nvSpPr>
        <p:spPr>
          <a:xfrm>
            <a:off x="497600" y="1118151"/>
            <a:ext cx="11196900" cy="51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4" name="Google Shape;284;p24"/>
          <p:cNvGrpSpPr/>
          <p:nvPr/>
        </p:nvGrpSpPr>
        <p:grpSpPr>
          <a:xfrm>
            <a:off x="3196109" y="2208901"/>
            <a:ext cx="268838" cy="260228"/>
            <a:chOff x="1576388" y="1919288"/>
            <a:chExt cx="1090613" cy="1055688"/>
          </a:xfrm>
        </p:grpSpPr>
        <p:sp>
          <p:nvSpPr>
            <p:cNvPr id="285" name="Google Shape;285;p2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8" name="Google Shape;288;p24"/>
          <p:cNvGrpSpPr/>
          <p:nvPr/>
        </p:nvGrpSpPr>
        <p:grpSpPr>
          <a:xfrm>
            <a:off x="3196109" y="2602601"/>
            <a:ext cx="268838" cy="260228"/>
            <a:chOff x="1576388" y="1919288"/>
            <a:chExt cx="1090613" cy="1055688"/>
          </a:xfrm>
        </p:grpSpPr>
        <p:sp>
          <p:nvSpPr>
            <p:cNvPr id="289" name="Google Shape;289;p2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2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297" name="Google Shape;297;p25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2169925"/>
                <a:gridCol w="13954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98" name="Google Shape;298;p25"/>
          <p:cNvSpPr/>
          <p:nvPr/>
        </p:nvSpPr>
        <p:spPr>
          <a:xfrm>
            <a:off x="497600" y="1099525"/>
            <a:ext cx="11196900" cy="555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9" name="Google Shape;299;p25"/>
          <p:cNvGrpSpPr/>
          <p:nvPr/>
        </p:nvGrpSpPr>
        <p:grpSpPr>
          <a:xfrm>
            <a:off x="4732809" y="2208901"/>
            <a:ext cx="268838" cy="260228"/>
            <a:chOff x="1576388" y="1919288"/>
            <a:chExt cx="1090613" cy="1055688"/>
          </a:xfrm>
        </p:grpSpPr>
        <p:sp>
          <p:nvSpPr>
            <p:cNvPr id="300" name="Google Shape;300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5"/>
          <p:cNvGrpSpPr/>
          <p:nvPr/>
        </p:nvGrpSpPr>
        <p:grpSpPr>
          <a:xfrm>
            <a:off x="4732809" y="2602601"/>
            <a:ext cx="268838" cy="260228"/>
            <a:chOff x="1576388" y="1919288"/>
            <a:chExt cx="1090613" cy="1055688"/>
          </a:xfrm>
        </p:grpSpPr>
        <p:sp>
          <p:nvSpPr>
            <p:cNvPr id="304" name="Google Shape;304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7" name="Google Shape;307;p25"/>
          <p:cNvGrpSpPr/>
          <p:nvPr/>
        </p:nvGrpSpPr>
        <p:grpSpPr>
          <a:xfrm>
            <a:off x="4732809" y="2976756"/>
            <a:ext cx="268838" cy="260228"/>
            <a:chOff x="1576388" y="1919288"/>
            <a:chExt cx="1090613" cy="1055688"/>
          </a:xfrm>
        </p:grpSpPr>
        <p:sp>
          <p:nvSpPr>
            <p:cNvPr id="308" name="Google Shape;308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1" name="Google Shape;311;p25"/>
          <p:cNvGrpSpPr/>
          <p:nvPr/>
        </p:nvGrpSpPr>
        <p:grpSpPr>
          <a:xfrm>
            <a:off x="4732809" y="3383646"/>
            <a:ext cx="268838" cy="260228"/>
            <a:chOff x="1576388" y="1919288"/>
            <a:chExt cx="1090613" cy="1055688"/>
          </a:xfrm>
        </p:grpSpPr>
        <p:sp>
          <p:nvSpPr>
            <p:cNvPr id="312" name="Google Shape;312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320" name="Google Shape;320;p26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2244700"/>
                <a:gridCol w="1320700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21" name="Google Shape;321;p26"/>
          <p:cNvSpPr/>
          <p:nvPr/>
        </p:nvSpPr>
        <p:spPr>
          <a:xfrm>
            <a:off x="497600" y="1020726"/>
            <a:ext cx="11196900" cy="53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2" name="Google Shape;322;p26"/>
          <p:cNvGrpSpPr/>
          <p:nvPr/>
        </p:nvGrpSpPr>
        <p:grpSpPr>
          <a:xfrm>
            <a:off x="7805953" y="4773440"/>
            <a:ext cx="268836" cy="260227"/>
            <a:chOff x="1576388" y="1919288"/>
            <a:chExt cx="1090613" cy="1055688"/>
          </a:xfrm>
        </p:grpSpPr>
        <p:sp>
          <p:nvSpPr>
            <p:cNvPr id="323" name="Google Shape;323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6" name="Google Shape;326;p26"/>
          <p:cNvGrpSpPr/>
          <p:nvPr/>
        </p:nvGrpSpPr>
        <p:grpSpPr>
          <a:xfrm>
            <a:off x="7805953" y="5157815"/>
            <a:ext cx="268836" cy="260227"/>
            <a:chOff x="1576388" y="1919288"/>
            <a:chExt cx="1090613" cy="1055688"/>
          </a:xfrm>
        </p:grpSpPr>
        <p:sp>
          <p:nvSpPr>
            <p:cNvPr id="327" name="Google Shape;327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0" name="Google Shape;330;p26"/>
          <p:cNvGrpSpPr/>
          <p:nvPr/>
        </p:nvGrpSpPr>
        <p:grpSpPr>
          <a:xfrm>
            <a:off x="8111006" y="4773446"/>
            <a:ext cx="268836" cy="260227"/>
            <a:chOff x="1576388" y="1919288"/>
            <a:chExt cx="1090613" cy="1055688"/>
          </a:xfrm>
        </p:grpSpPr>
        <p:sp>
          <p:nvSpPr>
            <p:cNvPr id="331" name="Google Shape;331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4" name="Google Shape;334;p26"/>
          <p:cNvGrpSpPr/>
          <p:nvPr/>
        </p:nvGrpSpPr>
        <p:grpSpPr>
          <a:xfrm>
            <a:off x="8111006" y="5157835"/>
            <a:ext cx="268836" cy="260227"/>
            <a:chOff x="1576388" y="1919288"/>
            <a:chExt cx="1090613" cy="1055688"/>
          </a:xfrm>
        </p:grpSpPr>
        <p:sp>
          <p:nvSpPr>
            <p:cNvPr id="335" name="Google Shape;335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8" name="Google Shape;338;p26"/>
          <p:cNvGrpSpPr/>
          <p:nvPr/>
        </p:nvGrpSpPr>
        <p:grpSpPr>
          <a:xfrm>
            <a:off x="7500903" y="4773440"/>
            <a:ext cx="268836" cy="260227"/>
            <a:chOff x="1576388" y="1919288"/>
            <a:chExt cx="1090613" cy="1055688"/>
          </a:xfrm>
        </p:grpSpPr>
        <p:sp>
          <p:nvSpPr>
            <p:cNvPr id="339" name="Google Shape;339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2" name="Google Shape;342;p26"/>
          <p:cNvGrpSpPr/>
          <p:nvPr/>
        </p:nvGrpSpPr>
        <p:grpSpPr>
          <a:xfrm>
            <a:off x="7500903" y="5157815"/>
            <a:ext cx="268836" cy="260227"/>
            <a:chOff x="1576388" y="1919288"/>
            <a:chExt cx="1090613" cy="1055688"/>
          </a:xfrm>
        </p:grpSpPr>
        <p:sp>
          <p:nvSpPr>
            <p:cNvPr id="343" name="Google Shape;343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6" name="Google Shape;346;p26"/>
          <p:cNvGrpSpPr/>
          <p:nvPr/>
        </p:nvGrpSpPr>
        <p:grpSpPr>
          <a:xfrm>
            <a:off x="7805953" y="2375670"/>
            <a:ext cx="268836" cy="260227"/>
            <a:chOff x="1576388" y="1919288"/>
            <a:chExt cx="1090613" cy="1055688"/>
          </a:xfrm>
        </p:grpSpPr>
        <p:sp>
          <p:nvSpPr>
            <p:cNvPr id="347" name="Google Shape;347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0" name="Google Shape;350;p26"/>
          <p:cNvGrpSpPr/>
          <p:nvPr/>
        </p:nvGrpSpPr>
        <p:grpSpPr>
          <a:xfrm>
            <a:off x="7805953" y="2766970"/>
            <a:ext cx="268836" cy="260227"/>
            <a:chOff x="1576388" y="1919288"/>
            <a:chExt cx="1090613" cy="1055688"/>
          </a:xfrm>
        </p:grpSpPr>
        <p:sp>
          <p:nvSpPr>
            <p:cNvPr id="351" name="Google Shape;351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359" name="Google Shape;359;p27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2244675"/>
                <a:gridCol w="132072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60" name="Google Shape;360;p27"/>
          <p:cNvSpPr/>
          <p:nvPr/>
        </p:nvSpPr>
        <p:spPr>
          <a:xfrm>
            <a:off x="497600" y="1020725"/>
            <a:ext cx="11196900" cy="5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1" name="Google Shape;361;p27"/>
          <p:cNvGrpSpPr/>
          <p:nvPr/>
        </p:nvGrpSpPr>
        <p:grpSpPr>
          <a:xfrm>
            <a:off x="9425341" y="5549115"/>
            <a:ext cx="268836" cy="260227"/>
            <a:chOff x="1576388" y="1919288"/>
            <a:chExt cx="1090613" cy="1055688"/>
          </a:xfrm>
        </p:grpSpPr>
        <p:sp>
          <p:nvSpPr>
            <p:cNvPr id="362" name="Google Shape;362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5" name="Google Shape;365;p27"/>
          <p:cNvGrpSpPr/>
          <p:nvPr/>
        </p:nvGrpSpPr>
        <p:grpSpPr>
          <a:xfrm>
            <a:off x="9470966" y="5940415"/>
            <a:ext cx="268836" cy="260227"/>
            <a:chOff x="1576388" y="1919288"/>
            <a:chExt cx="1090613" cy="1055688"/>
          </a:xfrm>
        </p:grpSpPr>
        <p:sp>
          <p:nvSpPr>
            <p:cNvPr id="366" name="Google Shape;366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7"/>
          <p:cNvGrpSpPr/>
          <p:nvPr/>
        </p:nvGrpSpPr>
        <p:grpSpPr>
          <a:xfrm>
            <a:off x="9739806" y="5549121"/>
            <a:ext cx="268836" cy="260227"/>
            <a:chOff x="1576388" y="1919288"/>
            <a:chExt cx="1090613" cy="1055688"/>
          </a:xfrm>
        </p:grpSpPr>
        <p:sp>
          <p:nvSpPr>
            <p:cNvPr id="370" name="Google Shape;370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3" name="Google Shape;373;p27"/>
          <p:cNvGrpSpPr/>
          <p:nvPr/>
        </p:nvGrpSpPr>
        <p:grpSpPr>
          <a:xfrm>
            <a:off x="9812806" y="5940435"/>
            <a:ext cx="268836" cy="260227"/>
            <a:chOff x="1576388" y="1919288"/>
            <a:chExt cx="1090613" cy="1055688"/>
          </a:xfrm>
        </p:grpSpPr>
        <p:sp>
          <p:nvSpPr>
            <p:cNvPr id="374" name="Google Shape;374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7"/>
          <p:cNvGrpSpPr/>
          <p:nvPr/>
        </p:nvGrpSpPr>
        <p:grpSpPr>
          <a:xfrm>
            <a:off x="9110891" y="5549115"/>
            <a:ext cx="268836" cy="260227"/>
            <a:chOff x="1576388" y="1919288"/>
            <a:chExt cx="1090613" cy="1055688"/>
          </a:xfrm>
        </p:grpSpPr>
        <p:sp>
          <p:nvSpPr>
            <p:cNvPr id="378" name="Google Shape;378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1" name="Google Shape;381;p27"/>
          <p:cNvGrpSpPr/>
          <p:nvPr/>
        </p:nvGrpSpPr>
        <p:grpSpPr>
          <a:xfrm>
            <a:off x="9129141" y="5940415"/>
            <a:ext cx="268836" cy="260227"/>
            <a:chOff x="1576388" y="1919288"/>
            <a:chExt cx="1090613" cy="1055688"/>
          </a:xfrm>
        </p:grpSpPr>
        <p:sp>
          <p:nvSpPr>
            <p:cNvPr id="382" name="Google Shape;382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5" name="Google Shape;385;p27"/>
          <p:cNvGrpSpPr/>
          <p:nvPr/>
        </p:nvGrpSpPr>
        <p:grpSpPr>
          <a:xfrm>
            <a:off x="8787320" y="5549135"/>
            <a:ext cx="268836" cy="260227"/>
            <a:chOff x="1576388" y="1919288"/>
            <a:chExt cx="1090613" cy="1055688"/>
          </a:xfrm>
        </p:grpSpPr>
        <p:sp>
          <p:nvSpPr>
            <p:cNvPr id="386" name="Google Shape;386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7"/>
          <p:cNvGrpSpPr/>
          <p:nvPr/>
        </p:nvGrpSpPr>
        <p:grpSpPr>
          <a:xfrm>
            <a:off x="8787320" y="5940435"/>
            <a:ext cx="268836" cy="260227"/>
            <a:chOff x="1576388" y="1919288"/>
            <a:chExt cx="1090613" cy="1055688"/>
          </a:xfrm>
        </p:grpSpPr>
        <p:sp>
          <p:nvSpPr>
            <p:cNvPr id="390" name="Google Shape;390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3" name="Google Shape;393;p27"/>
          <p:cNvGrpSpPr/>
          <p:nvPr/>
        </p:nvGrpSpPr>
        <p:grpSpPr>
          <a:xfrm>
            <a:off x="9311345" y="2375670"/>
            <a:ext cx="268836" cy="260227"/>
            <a:chOff x="1576388" y="1919288"/>
            <a:chExt cx="1090613" cy="1055688"/>
          </a:xfrm>
        </p:grpSpPr>
        <p:sp>
          <p:nvSpPr>
            <p:cNvPr id="394" name="Google Shape;394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7" name="Google Shape;397;p27"/>
          <p:cNvGrpSpPr/>
          <p:nvPr/>
        </p:nvGrpSpPr>
        <p:grpSpPr>
          <a:xfrm>
            <a:off x="9311345" y="2766970"/>
            <a:ext cx="268836" cy="260227"/>
            <a:chOff x="1576388" y="1919288"/>
            <a:chExt cx="1090613" cy="1055688"/>
          </a:xfrm>
        </p:grpSpPr>
        <p:sp>
          <p:nvSpPr>
            <p:cNvPr id="398" name="Google Shape;398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406" name="Google Shape;406;p28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2188625"/>
                <a:gridCol w="13767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07" name="Google Shape;407;p28"/>
          <p:cNvSpPr/>
          <p:nvPr/>
        </p:nvSpPr>
        <p:spPr>
          <a:xfrm>
            <a:off x="497600" y="996200"/>
            <a:ext cx="11196900" cy="65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8" name="Google Shape;408;p28"/>
          <p:cNvGrpSpPr/>
          <p:nvPr/>
        </p:nvGrpSpPr>
        <p:grpSpPr>
          <a:xfrm>
            <a:off x="10932889" y="2987253"/>
            <a:ext cx="268838" cy="260228"/>
            <a:chOff x="1576388" y="1919288"/>
            <a:chExt cx="1090613" cy="1055688"/>
          </a:xfrm>
        </p:grpSpPr>
        <p:sp>
          <p:nvSpPr>
            <p:cNvPr id="409" name="Google Shape;409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2" name="Google Shape;412;p28"/>
          <p:cNvGrpSpPr/>
          <p:nvPr/>
        </p:nvGrpSpPr>
        <p:grpSpPr>
          <a:xfrm>
            <a:off x="10935123" y="3384676"/>
            <a:ext cx="268836" cy="260227"/>
            <a:chOff x="1576388" y="1919288"/>
            <a:chExt cx="1090613" cy="1055688"/>
          </a:xfrm>
        </p:grpSpPr>
        <p:sp>
          <p:nvSpPr>
            <p:cNvPr id="413" name="Google Shape;413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28"/>
          <p:cNvGrpSpPr/>
          <p:nvPr/>
        </p:nvGrpSpPr>
        <p:grpSpPr>
          <a:xfrm>
            <a:off x="10798469" y="6138560"/>
            <a:ext cx="268836" cy="260227"/>
            <a:chOff x="1576388" y="1919288"/>
            <a:chExt cx="1090613" cy="1055688"/>
          </a:xfrm>
        </p:grpSpPr>
        <p:sp>
          <p:nvSpPr>
            <p:cNvPr id="417" name="Google Shape;417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0" name="Google Shape;420;p28"/>
          <p:cNvGrpSpPr/>
          <p:nvPr/>
        </p:nvGrpSpPr>
        <p:grpSpPr>
          <a:xfrm>
            <a:off x="10647739" y="2987253"/>
            <a:ext cx="268838" cy="260228"/>
            <a:chOff x="1576388" y="1919288"/>
            <a:chExt cx="1090613" cy="1055688"/>
          </a:xfrm>
        </p:grpSpPr>
        <p:sp>
          <p:nvSpPr>
            <p:cNvPr id="421" name="Google Shape;421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4" name="Google Shape;424;p28"/>
          <p:cNvGrpSpPr/>
          <p:nvPr/>
        </p:nvGrpSpPr>
        <p:grpSpPr>
          <a:xfrm>
            <a:off x="10648861" y="3384676"/>
            <a:ext cx="268836" cy="260227"/>
            <a:chOff x="1576388" y="1919288"/>
            <a:chExt cx="1090613" cy="1055688"/>
          </a:xfrm>
        </p:grpSpPr>
        <p:sp>
          <p:nvSpPr>
            <p:cNvPr id="425" name="Google Shape;425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28"/>
          <p:cNvGrpSpPr/>
          <p:nvPr/>
        </p:nvGrpSpPr>
        <p:grpSpPr>
          <a:xfrm>
            <a:off x="10346856" y="2987448"/>
            <a:ext cx="268838" cy="260228"/>
            <a:chOff x="1576388" y="1919288"/>
            <a:chExt cx="1090613" cy="1055688"/>
          </a:xfrm>
        </p:grpSpPr>
        <p:sp>
          <p:nvSpPr>
            <p:cNvPr id="429" name="Google Shape;429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2" name="Google Shape;432;p28"/>
          <p:cNvGrpSpPr/>
          <p:nvPr/>
        </p:nvGrpSpPr>
        <p:grpSpPr>
          <a:xfrm>
            <a:off x="10362578" y="3384671"/>
            <a:ext cx="268836" cy="260227"/>
            <a:chOff x="1576388" y="1919288"/>
            <a:chExt cx="1090613" cy="1055688"/>
          </a:xfrm>
        </p:grpSpPr>
        <p:sp>
          <p:nvSpPr>
            <p:cNvPr id="433" name="Google Shape;433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6" name="Google Shape;436;p28"/>
          <p:cNvGrpSpPr/>
          <p:nvPr/>
        </p:nvGrpSpPr>
        <p:grpSpPr>
          <a:xfrm>
            <a:off x="11222509" y="2987448"/>
            <a:ext cx="268838" cy="260228"/>
            <a:chOff x="1576388" y="1919288"/>
            <a:chExt cx="1090613" cy="1055688"/>
          </a:xfrm>
        </p:grpSpPr>
        <p:sp>
          <p:nvSpPr>
            <p:cNvPr id="437" name="Google Shape;437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28"/>
          <p:cNvGrpSpPr/>
          <p:nvPr/>
        </p:nvGrpSpPr>
        <p:grpSpPr>
          <a:xfrm>
            <a:off x="11221381" y="3384671"/>
            <a:ext cx="268836" cy="260227"/>
            <a:chOff x="1576388" y="1919288"/>
            <a:chExt cx="1090613" cy="1055688"/>
          </a:xfrm>
        </p:grpSpPr>
        <p:sp>
          <p:nvSpPr>
            <p:cNvPr id="441" name="Google Shape;441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8"/>
          <p:cNvGrpSpPr/>
          <p:nvPr/>
        </p:nvGrpSpPr>
        <p:grpSpPr>
          <a:xfrm>
            <a:off x="10798470" y="2196122"/>
            <a:ext cx="268838" cy="653928"/>
            <a:chOff x="10798470" y="2196122"/>
            <a:chExt cx="268838" cy="653928"/>
          </a:xfrm>
        </p:grpSpPr>
        <p:grpSp>
          <p:nvGrpSpPr>
            <p:cNvPr id="445" name="Google Shape;445;p28"/>
            <p:cNvGrpSpPr/>
            <p:nvPr/>
          </p:nvGrpSpPr>
          <p:grpSpPr>
            <a:xfrm>
              <a:off x="10798470" y="2196122"/>
              <a:ext cx="268838" cy="260228"/>
              <a:chOff x="1576388" y="1919288"/>
              <a:chExt cx="1090613" cy="1055688"/>
            </a:xfrm>
          </p:grpSpPr>
          <p:sp>
            <p:nvSpPr>
              <p:cNvPr id="446" name="Google Shape;446;p28"/>
              <p:cNvSpPr/>
              <p:nvPr/>
            </p:nvSpPr>
            <p:spPr>
              <a:xfrm>
                <a:off x="1973263" y="2089150"/>
                <a:ext cx="296863" cy="358775"/>
              </a:xfrm>
              <a:custGeom>
                <a:rect b="b" l="l" r="r" t="t"/>
                <a:pathLst>
                  <a:path extrusionOk="0" h="200" w="16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28"/>
              <p:cNvSpPr/>
              <p:nvPr/>
            </p:nvSpPr>
            <p:spPr>
              <a:xfrm>
                <a:off x="1824038" y="2520950"/>
                <a:ext cx="595313" cy="287338"/>
              </a:xfrm>
              <a:custGeom>
                <a:rect b="b" l="l" r="r" t="t"/>
                <a:pathLst>
                  <a:path extrusionOk="0" h="160" w="32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28"/>
              <p:cNvSpPr/>
              <p:nvPr/>
            </p:nvSpPr>
            <p:spPr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9" name="Google Shape;449;p28"/>
            <p:cNvGrpSpPr/>
            <p:nvPr/>
          </p:nvGrpSpPr>
          <p:grpSpPr>
            <a:xfrm>
              <a:off x="10798470" y="2589822"/>
              <a:ext cx="268838" cy="260228"/>
              <a:chOff x="1576388" y="1919288"/>
              <a:chExt cx="1090613" cy="1055688"/>
            </a:xfrm>
          </p:grpSpPr>
          <p:sp>
            <p:nvSpPr>
              <p:cNvPr id="450" name="Google Shape;450;p28"/>
              <p:cNvSpPr/>
              <p:nvPr/>
            </p:nvSpPr>
            <p:spPr>
              <a:xfrm>
                <a:off x="1973263" y="2089150"/>
                <a:ext cx="296863" cy="358775"/>
              </a:xfrm>
              <a:custGeom>
                <a:rect b="b" l="l" r="r" t="t"/>
                <a:pathLst>
                  <a:path extrusionOk="0" h="200" w="16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28"/>
              <p:cNvSpPr/>
              <p:nvPr/>
            </p:nvSpPr>
            <p:spPr>
              <a:xfrm>
                <a:off x="1824038" y="2520950"/>
                <a:ext cx="595313" cy="287338"/>
              </a:xfrm>
              <a:custGeom>
                <a:rect b="b" l="l" r="r" t="t"/>
                <a:pathLst>
                  <a:path extrusionOk="0" h="160" w="32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28"/>
              <p:cNvSpPr/>
              <p:nvPr/>
            </p:nvSpPr>
            <p:spPr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2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Выбор и реализация программы</a:t>
            </a:r>
            <a:endParaRPr/>
          </a:p>
        </p:txBody>
      </p:sp>
      <p:pic>
        <p:nvPicPr>
          <p:cNvPr descr="Screen Shot 2013-06-25 at 1.59.49 PM.png" id="458" name="Google Shape;458;p29"/>
          <p:cNvPicPr preferRelativeResize="0"/>
          <p:nvPr/>
        </p:nvPicPr>
        <p:blipFill rotWithShape="1">
          <a:blip r:embed="rId3">
            <a:alphaModFix/>
          </a:blip>
          <a:srcRect b="0" l="-34" r="-232" t="0"/>
          <a:stretch/>
        </p:blipFill>
        <p:spPr>
          <a:xfrm>
            <a:off x="1967776" y="1351611"/>
            <a:ext cx="8256448" cy="4969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2"/>
          <p:cNvPicPr preferRelativeResize="0"/>
          <p:nvPr/>
        </p:nvPicPr>
        <p:blipFill rotWithShape="1">
          <a:blip r:embed="rId3">
            <a:alphaModFix/>
          </a:blip>
          <a:srcRect b="15262" l="-1" r="-1" t="5231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74509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Чем знаменит Университет штата Аризона?</a:t>
            </a:r>
            <a:endParaRPr/>
          </a:p>
        </p:txBody>
      </p:sp>
      <p:pic>
        <p:nvPicPr>
          <p:cNvPr id="68" name="Google Shape;68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79985" y="1806690"/>
            <a:ext cx="3232029" cy="3899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3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Выбор и реализация программы</a:t>
            </a:r>
            <a:endParaRPr/>
          </a:p>
        </p:txBody>
      </p:sp>
      <p:grpSp>
        <p:nvGrpSpPr>
          <p:cNvPr id="465" name="Google Shape;465;p3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66" name="Google Shape;466;p3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3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3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3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72" name="Google Shape;472;p3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73" name="Google Shape;473;p3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474" name="Google Shape;474;p3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475" name="Google Shape;475;p30"/>
          <p:cNvSpPr txBox="1"/>
          <p:nvPr/>
        </p:nvSpPr>
        <p:spPr>
          <a:xfrm>
            <a:off x="10260025" y="314350"/>
            <a:ext cx="17973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6" name="Google Shape;476;p30"/>
          <p:cNvGrpSpPr/>
          <p:nvPr/>
        </p:nvGrpSpPr>
        <p:grpSpPr>
          <a:xfrm>
            <a:off x="501628" y="1292375"/>
            <a:ext cx="3695748" cy="3066304"/>
            <a:chOff x="501628" y="1292375"/>
            <a:chExt cx="3695748" cy="3066304"/>
          </a:xfrm>
        </p:grpSpPr>
        <p:sp>
          <p:nvSpPr>
            <p:cNvPr id="477" name="Google Shape;477;p3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30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0"/>
            <p:cNvSpPr txBox="1"/>
            <p:nvPr/>
          </p:nvSpPr>
          <p:spPr>
            <a:xfrm>
              <a:off x="1559102" y="2360903"/>
              <a:ext cx="2638274" cy="13119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Запишите каждую </a:t>
              </a:r>
              <a:b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задачу / точку принятия решения на стикере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0" name="Google Shape;480;p30"/>
          <p:cNvGrpSpPr/>
          <p:nvPr/>
        </p:nvGrpSpPr>
        <p:grpSpPr>
          <a:xfrm>
            <a:off x="4330621" y="1292375"/>
            <a:ext cx="3682829" cy="3066304"/>
            <a:chOff x="4330621" y="1292375"/>
            <a:chExt cx="3682829" cy="3066304"/>
          </a:xfrm>
        </p:grpSpPr>
        <p:sp>
          <p:nvSpPr>
            <p:cNvPr id="481" name="Google Shape;481;p3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45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30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0"/>
            <p:cNvSpPr txBox="1"/>
            <p:nvPr/>
          </p:nvSpPr>
          <p:spPr>
            <a:xfrm>
              <a:off x="5683950" y="1879750"/>
              <a:ext cx="2329500" cy="18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Разложите стикеры на "плавательных дорожках" по зонам ответственности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4" name="Google Shape;484;p30"/>
          <p:cNvGrpSpPr/>
          <p:nvPr/>
        </p:nvGrpSpPr>
        <p:grpSpPr>
          <a:xfrm>
            <a:off x="7922495" y="1292375"/>
            <a:ext cx="3706080" cy="3066304"/>
            <a:chOff x="7922495" y="1292375"/>
            <a:chExt cx="3706080" cy="3066304"/>
          </a:xfrm>
        </p:grpSpPr>
        <p:sp>
          <p:nvSpPr>
            <p:cNvPr id="485" name="Google Shape;485;p3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450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0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0"/>
            <p:cNvSpPr txBox="1"/>
            <p:nvPr/>
          </p:nvSpPr>
          <p:spPr>
            <a:xfrm>
              <a:off x="9336575" y="2225625"/>
              <a:ext cx="2292000" cy="114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Создайте схему, определяющую порядок задач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31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ru-RU" sz="2400" u="none" strike="noStrike">
                <a:latin typeface="Arial"/>
                <a:ea typeface="Arial"/>
                <a:cs typeface="Arial"/>
                <a:sym typeface="Arial"/>
              </a:rPr>
              <a:t>Разработка курсов</a:t>
            </a:r>
            <a:endParaRPr/>
          </a:p>
        </p:txBody>
      </p:sp>
      <p:pic>
        <p:nvPicPr>
          <p:cNvPr id="493" name="Google Shape;49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0354" y="1561961"/>
            <a:ext cx="3263354" cy="5296039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31"/>
          <p:cNvSpPr txBox="1"/>
          <p:nvPr/>
        </p:nvSpPr>
        <p:spPr>
          <a:xfrm>
            <a:off x="4293838" y="878413"/>
            <a:ext cx="3091200" cy="5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Специалисты в области коммуникации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31"/>
          <p:cNvSpPr txBox="1"/>
          <p:nvPr/>
        </p:nvSpPr>
        <p:spPr>
          <a:xfrm>
            <a:off x="7238225" y="1053000"/>
            <a:ext cx="1530600" cy="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Наставники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31"/>
          <p:cNvSpPr txBox="1"/>
          <p:nvPr/>
        </p:nvSpPr>
        <p:spPr>
          <a:xfrm>
            <a:off x="8909738" y="1813170"/>
            <a:ext cx="1269900" cy="3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Строители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31"/>
          <p:cNvSpPr txBox="1"/>
          <p:nvPr/>
        </p:nvSpPr>
        <p:spPr>
          <a:xfrm>
            <a:off x="9381423" y="2650294"/>
            <a:ext cx="1754700" cy="3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Исследователи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31"/>
          <p:cNvSpPr txBox="1"/>
          <p:nvPr/>
        </p:nvSpPr>
        <p:spPr>
          <a:xfrm>
            <a:off x="9070783" y="3487418"/>
            <a:ext cx="2376004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Менеджеры проектов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31"/>
          <p:cNvSpPr txBox="1"/>
          <p:nvPr/>
        </p:nvSpPr>
        <p:spPr>
          <a:xfrm>
            <a:off x="8765707" y="4335635"/>
            <a:ext cx="1951717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Служба спасения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31"/>
          <p:cNvSpPr txBox="1"/>
          <p:nvPr/>
        </p:nvSpPr>
        <p:spPr>
          <a:xfrm>
            <a:off x="8931140" y="5156354"/>
            <a:ext cx="1227093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Оценщики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31"/>
          <p:cNvSpPr txBox="1"/>
          <p:nvPr/>
        </p:nvSpPr>
        <p:spPr>
          <a:xfrm>
            <a:off x="5311802" y="1655270"/>
            <a:ext cx="1360500" cy="3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Мыслители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31"/>
          <p:cNvSpPr txBox="1"/>
          <p:nvPr/>
        </p:nvSpPr>
        <p:spPr>
          <a:xfrm>
            <a:off x="5176628" y="2650344"/>
            <a:ext cx="1325617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Дизайнеры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31"/>
          <p:cNvSpPr txBox="1"/>
          <p:nvPr/>
        </p:nvSpPr>
        <p:spPr>
          <a:xfrm>
            <a:off x="4424675" y="3391975"/>
            <a:ext cx="1754700" cy="5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Эксперты по отношениям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31"/>
          <p:cNvSpPr txBox="1"/>
          <p:nvPr/>
        </p:nvSpPr>
        <p:spPr>
          <a:xfrm>
            <a:off x="3694350" y="4325463"/>
            <a:ext cx="2106000" cy="5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Специалисты по анализу данных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31"/>
          <p:cNvSpPr txBox="1"/>
          <p:nvPr/>
        </p:nvSpPr>
        <p:spPr>
          <a:xfrm>
            <a:off x="4201850" y="5258950"/>
            <a:ext cx="1530600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Супергерои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6" name="Google Shape;506;p31"/>
          <p:cNvPicPr preferRelativeResize="0"/>
          <p:nvPr/>
        </p:nvPicPr>
        <p:blipFill rotWithShape="1">
          <a:blip r:embed="rId4">
            <a:alphaModFix/>
          </a:blip>
          <a:srcRect b="41707" l="28830" r="31340" t="0"/>
          <a:stretch/>
        </p:blipFill>
        <p:spPr>
          <a:xfrm>
            <a:off x="436532" y="1181247"/>
            <a:ext cx="3091097" cy="923672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31"/>
          <p:cNvSpPr txBox="1"/>
          <p:nvPr/>
        </p:nvSpPr>
        <p:spPr>
          <a:xfrm>
            <a:off x="589475" y="2216088"/>
            <a:ext cx="3835200" cy="229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РАЗРАБОТЧИКИ УЧЕБНЫХ ПРОГРАММ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УНИВЕРСИТЕТА ШТАТА АРИЗОНА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8" name="Google Shape;508;p31"/>
          <p:cNvCxnSpPr/>
          <p:nvPr/>
        </p:nvCxnSpPr>
        <p:spPr>
          <a:xfrm>
            <a:off x="7764186" y="2151824"/>
            <a:ext cx="0" cy="1673083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09" name="Google Shape;509;p31"/>
          <p:cNvCxnSpPr/>
          <p:nvPr/>
        </p:nvCxnSpPr>
        <p:spPr>
          <a:xfrm>
            <a:off x="6872993" y="1479068"/>
            <a:ext cx="369011" cy="352238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0" name="Google Shape;510;p31"/>
          <p:cNvCxnSpPr/>
          <p:nvPr/>
        </p:nvCxnSpPr>
        <p:spPr>
          <a:xfrm flipH="1">
            <a:off x="8456491" y="1979733"/>
            <a:ext cx="441900" cy="270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1" name="Google Shape;511;p31"/>
          <p:cNvCxnSpPr/>
          <p:nvPr/>
        </p:nvCxnSpPr>
        <p:spPr>
          <a:xfrm rot="10800000">
            <a:off x="8765723" y="2802694"/>
            <a:ext cx="561300" cy="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2" name="Google Shape;512;p31"/>
          <p:cNvCxnSpPr>
            <a:stCxn id="498" idx="1"/>
          </p:cNvCxnSpPr>
          <p:nvPr/>
        </p:nvCxnSpPr>
        <p:spPr>
          <a:xfrm rot="10800000">
            <a:off x="7938283" y="3300625"/>
            <a:ext cx="1132500" cy="35460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3" name="Google Shape;513;p31"/>
          <p:cNvCxnSpPr/>
          <p:nvPr/>
        </p:nvCxnSpPr>
        <p:spPr>
          <a:xfrm rot="10800000">
            <a:off x="8441504" y="4032634"/>
            <a:ext cx="905560" cy="320777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4" name="Google Shape;514;p31"/>
          <p:cNvCxnSpPr/>
          <p:nvPr/>
        </p:nvCxnSpPr>
        <p:spPr>
          <a:xfrm rot="10800000">
            <a:off x="8288693" y="4399685"/>
            <a:ext cx="704131" cy="75666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5" name="Google Shape;515;p31"/>
          <p:cNvCxnSpPr/>
          <p:nvPr/>
        </p:nvCxnSpPr>
        <p:spPr>
          <a:xfrm>
            <a:off x="6659211" y="2006816"/>
            <a:ext cx="533654" cy="245937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6" name="Google Shape;516;p31"/>
          <p:cNvCxnSpPr/>
          <p:nvPr/>
        </p:nvCxnSpPr>
        <p:spPr>
          <a:xfrm>
            <a:off x="6464764" y="2857942"/>
            <a:ext cx="592734" cy="320712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7" name="Google Shape;517;p31"/>
          <p:cNvCxnSpPr/>
          <p:nvPr/>
        </p:nvCxnSpPr>
        <p:spPr>
          <a:xfrm flipH="1" rot="10800000">
            <a:off x="5982835" y="3424029"/>
            <a:ext cx="721255" cy="26001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8" name="Google Shape;518;p31"/>
          <p:cNvCxnSpPr/>
          <p:nvPr/>
        </p:nvCxnSpPr>
        <p:spPr>
          <a:xfrm flipH="1" rot="10800000">
            <a:off x="5702532" y="4261103"/>
            <a:ext cx="579043" cy="268592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9" name="Google Shape;519;p31"/>
          <p:cNvCxnSpPr/>
          <p:nvPr/>
        </p:nvCxnSpPr>
        <p:spPr>
          <a:xfrm flipH="1" rot="10800000">
            <a:off x="5582300" y="4906409"/>
            <a:ext cx="604269" cy="423216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0" name="Google Shape;520;p31"/>
          <p:cNvCxnSpPr/>
          <p:nvPr/>
        </p:nvCxnSpPr>
        <p:spPr>
          <a:xfrm>
            <a:off x="7764186" y="1471217"/>
            <a:ext cx="0" cy="226085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Начало маркетинговой деятельности</a:t>
            </a:r>
            <a:endParaRPr/>
          </a:p>
        </p:txBody>
      </p:sp>
      <p:sp>
        <p:nvSpPr>
          <p:cNvPr id="526" name="Google Shape;526;p32"/>
          <p:cNvSpPr/>
          <p:nvPr/>
        </p:nvSpPr>
        <p:spPr>
          <a:xfrm>
            <a:off x="3037786" y="1496105"/>
            <a:ext cx="6057900" cy="4786312"/>
          </a:xfrm>
          <a:prstGeom prst="roundRect">
            <a:avLst>
              <a:gd fmla="val 844" name="adj"/>
            </a:avLst>
          </a:prstGeom>
          <a:solidFill>
            <a:srgbClr val="F2F2F2"/>
          </a:solidFill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32"/>
          <p:cNvSpPr/>
          <p:nvPr/>
        </p:nvSpPr>
        <p:spPr>
          <a:xfrm>
            <a:off x="3518111" y="2673750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32"/>
          <p:cNvSpPr txBox="1"/>
          <p:nvPr/>
        </p:nvSpPr>
        <p:spPr>
          <a:xfrm>
            <a:off x="3518112" y="1714375"/>
            <a:ext cx="3054544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Запросить информацию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32"/>
          <p:cNvSpPr txBox="1"/>
          <p:nvPr/>
        </p:nvSpPr>
        <p:spPr>
          <a:xfrm>
            <a:off x="3518112" y="2143300"/>
            <a:ext cx="3520147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Какая степень вас интересует?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32"/>
          <p:cNvSpPr txBox="1"/>
          <p:nvPr/>
        </p:nvSpPr>
        <p:spPr>
          <a:xfrm>
            <a:off x="3945536" y="2761680"/>
            <a:ext cx="1834125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Выберите степень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32"/>
          <p:cNvSpPr/>
          <p:nvPr/>
        </p:nvSpPr>
        <p:spPr>
          <a:xfrm>
            <a:off x="3518111" y="5521400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accent3"/>
          </a:solidFill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ОТПРАВИТЬ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32" name="Google Shape;532;p32"/>
          <p:cNvCxnSpPr/>
          <p:nvPr/>
        </p:nvCxnSpPr>
        <p:spPr>
          <a:xfrm>
            <a:off x="8147198" y="2787913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33" name="Google Shape;533;p32"/>
          <p:cNvGrpSpPr/>
          <p:nvPr/>
        </p:nvGrpSpPr>
        <p:grpSpPr>
          <a:xfrm>
            <a:off x="8286979" y="2874337"/>
            <a:ext cx="161711" cy="95909"/>
            <a:chOff x="8096148" y="2820571"/>
            <a:chExt cx="215238" cy="127655"/>
          </a:xfrm>
        </p:grpSpPr>
        <p:cxnSp>
          <p:nvCxnSpPr>
            <p:cNvPr id="534" name="Google Shape;534;p3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35" name="Google Shape;535;p3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536" name="Google Shape;536;p32"/>
          <p:cNvGrpSpPr/>
          <p:nvPr/>
        </p:nvGrpSpPr>
        <p:grpSpPr>
          <a:xfrm>
            <a:off x="3692495" y="2824701"/>
            <a:ext cx="215431" cy="207604"/>
            <a:chOff x="7648576" y="1965325"/>
            <a:chExt cx="1004888" cy="968376"/>
          </a:xfrm>
        </p:grpSpPr>
        <p:sp>
          <p:nvSpPr>
            <p:cNvPr id="537" name="Google Shape;537;p3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38" name="Google Shape;538;p3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39" name="Google Shape;539;p32"/>
          <p:cNvSpPr/>
          <p:nvPr/>
        </p:nvSpPr>
        <p:spPr>
          <a:xfrm>
            <a:off x="3518111" y="3235244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32"/>
          <p:cNvSpPr txBox="1"/>
          <p:nvPr/>
        </p:nvSpPr>
        <p:spPr>
          <a:xfrm>
            <a:off x="3945536" y="3323174"/>
            <a:ext cx="32595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Выберите интересующую область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1" name="Google Shape;541;p32"/>
          <p:cNvCxnSpPr/>
          <p:nvPr/>
        </p:nvCxnSpPr>
        <p:spPr>
          <a:xfrm>
            <a:off x="8147198" y="3349407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42" name="Google Shape;542;p32"/>
          <p:cNvGrpSpPr/>
          <p:nvPr/>
        </p:nvGrpSpPr>
        <p:grpSpPr>
          <a:xfrm>
            <a:off x="8286979" y="3435831"/>
            <a:ext cx="161711" cy="95909"/>
            <a:chOff x="8096148" y="2820571"/>
            <a:chExt cx="215238" cy="127655"/>
          </a:xfrm>
        </p:grpSpPr>
        <p:cxnSp>
          <p:nvCxnSpPr>
            <p:cNvPr id="543" name="Google Shape;543;p3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4" name="Google Shape;544;p3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545" name="Google Shape;545;p32"/>
          <p:cNvGrpSpPr/>
          <p:nvPr/>
        </p:nvGrpSpPr>
        <p:grpSpPr>
          <a:xfrm>
            <a:off x="3692495" y="3386195"/>
            <a:ext cx="215431" cy="207604"/>
            <a:chOff x="7648576" y="1965325"/>
            <a:chExt cx="1004888" cy="968376"/>
          </a:xfrm>
        </p:grpSpPr>
        <p:sp>
          <p:nvSpPr>
            <p:cNvPr id="546" name="Google Shape;546;p3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47" name="Google Shape;547;p3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48" name="Google Shape;548;p32"/>
          <p:cNvSpPr/>
          <p:nvPr/>
        </p:nvSpPr>
        <p:spPr>
          <a:xfrm>
            <a:off x="3518111" y="3797736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32"/>
          <p:cNvSpPr txBox="1"/>
          <p:nvPr/>
        </p:nvSpPr>
        <p:spPr>
          <a:xfrm>
            <a:off x="3945536" y="3885666"/>
            <a:ext cx="3059311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Выберите желаемую программу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50" name="Google Shape;550;p32"/>
          <p:cNvCxnSpPr/>
          <p:nvPr/>
        </p:nvCxnSpPr>
        <p:spPr>
          <a:xfrm>
            <a:off x="8147198" y="3911899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51" name="Google Shape;551;p32"/>
          <p:cNvGrpSpPr/>
          <p:nvPr/>
        </p:nvGrpSpPr>
        <p:grpSpPr>
          <a:xfrm>
            <a:off x="8286979" y="3998323"/>
            <a:ext cx="161711" cy="95909"/>
            <a:chOff x="8096148" y="2820571"/>
            <a:chExt cx="215238" cy="127655"/>
          </a:xfrm>
        </p:grpSpPr>
        <p:cxnSp>
          <p:nvCxnSpPr>
            <p:cNvPr id="552" name="Google Shape;552;p3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3" name="Google Shape;553;p3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554" name="Google Shape;554;p32"/>
          <p:cNvGrpSpPr/>
          <p:nvPr/>
        </p:nvGrpSpPr>
        <p:grpSpPr>
          <a:xfrm>
            <a:off x="3692495" y="3948687"/>
            <a:ext cx="215431" cy="207604"/>
            <a:chOff x="7648576" y="1965325"/>
            <a:chExt cx="1004888" cy="968376"/>
          </a:xfrm>
        </p:grpSpPr>
        <p:sp>
          <p:nvSpPr>
            <p:cNvPr id="555" name="Google Shape;555;p3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56" name="Google Shape;556;p3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57" name="Google Shape;557;p32"/>
          <p:cNvSpPr/>
          <p:nvPr/>
        </p:nvSpPr>
        <p:spPr>
          <a:xfrm>
            <a:off x="3518111" y="4355160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32"/>
          <p:cNvSpPr txBox="1"/>
          <p:nvPr/>
        </p:nvSpPr>
        <p:spPr>
          <a:xfrm>
            <a:off x="3600474" y="4443100"/>
            <a:ext cx="7170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Имя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32"/>
          <p:cNvSpPr/>
          <p:nvPr/>
        </p:nvSpPr>
        <p:spPr>
          <a:xfrm>
            <a:off x="6123973" y="4355160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32"/>
          <p:cNvSpPr txBox="1"/>
          <p:nvPr/>
        </p:nvSpPr>
        <p:spPr>
          <a:xfrm>
            <a:off x="6206341" y="4443090"/>
            <a:ext cx="1001443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Фамилия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32"/>
          <p:cNvSpPr/>
          <p:nvPr/>
        </p:nvSpPr>
        <p:spPr>
          <a:xfrm>
            <a:off x="3518111" y="4912584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32"/>
          <p:cNvSpPr txBox="1"/>
          <p:nvPr/>
        </p:nvSpPr>
        <p:spPr>
          <a:xfrm>
            <a:off x="3600479" y="5000514"/>
            <a:ext cx="716996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E-mail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32"/>
          <p:cNvSpPr/>
          <p:nvPr/>
        </p:nvSpPr>
        <p:spPr>
          <a:xfrm>
            <a:off x="6123973" y="4912584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32"/>
          <p:cNvSpPr txBox="1"/>
          <p:nvPr/>
        </p:nvSpPr>
        <p:spPr>
          <a:xfrm>
            <a:off x="6206342" y="5000514"/>
            <a:ext cx="972839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Телефон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33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0" name="Google Shape;570;p33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571" name="Google Shape;571;p33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77" name="Google Shape;577;p33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8" name="Google Shape;578;p33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79" name="Google Shape;579;p33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80" name="Google Shape;580;p33"/>
          <p:cNvSpPr txBox="1"/>
          <p:nvPr/>
        </p:nvSpPr>
        <p:spPr>
          <a:xfrm>
            <a:off x="10628184" y="347667"/>
            <a:ext cx="2088379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rPr>
              <a:t>Д</a:t>
            </a: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33"/>
          <p:cNvSpPr txBox="1"/>
          <p:nvPr>
            <p:ph type="title"/>
          </p:nvPr>
        </p:nvSpPr>
        <p:spPr>
          <a:xfrm>
            <a:off x="595422" y="181755"/>
            <a:ext cx="11284200" cy="825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Изучите свою аудиторию</a:t>
            </a:r>
            <a:endParaRPr/>
          </a:p>
        </p:txBody>
      </p:sp>
      <p:grpSp>
        <p:nvGrpSpPr>
          <p:cNvPr id="582" name="Google Shape;582;p33"/>
          <p:cNvGrpSpPr/>
          <p:nvPr/>
        </p:nvGrpSpPr>
        <p:grpSpPr>
          <a:xfrm>
            <a:off x="2017724" y="857778"/>
            <a:ext cx="3693113" cy="2618620"/>
            <a:chOff x="501628" y="1068078"/>
            <a:chExt cx="3693113" cy="3066300"/>
          </a:xfrm>
        </p:grpSpPr>
        <p:sp>
          <p:nvSpPr>
            <p:cNvPr id="583" name="Google Shape;583;p33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3"/>
            <p:cNvSpPr txBox="1"/>
            <p:nvPr/>
          </p:nvSpPr>
          <p:spPr>
            <a:xfrm>
              <a:off x="501628" y="1068078"/>
              <a:ext cx="1562400" cy="306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0"/>
                <a:buFont typeface="Arial"/>
                <a:buNone/>
              </a:pPr>
              <a:r>
                <a:rPr b="1" i="0" lang="ru-RU" sz="19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9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33"/>
            <p:cNvSpPr txBox="1"/>
            <p:nvPr/>
          </p:nvSpPr>
          <p:spPr>
            <a:xfrm>
              <a:off x="1639254" y="2260405"/>
              <a:ext cx="2405100" cy="119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Определите вашу </a:t>
              </a:r>
              <a:b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целевую аудиторию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6" name="Google Shape;586;p33"/>
          <p:cNvGrpSpPr/>
          <p:nvPr/>
        </p:nvGrpSpPr>
        <p:grpSpPr>
          <a:xfrm>
            <a:off x="6140400" y="913175"/>
            <a:ext cx="4332929" cy="2148365"/>
            <a:chOff x="4243616" y="1008621"/>
            <a:chExt cx="3937952" cy="3035700"/>
          </a:xfrm>
        </p:grpSpPr>
        <p:sp>
          <p:nvSpPr>
            <p:cNvPr id="587" name="Google Shape;587;p33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45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3"/>
            <p:cNvSpPr txBox="1"/>
            <p:nvPr/>
          </p:nvSpPr>
          <p:spPr>
            <a:xfrm>
              <a:off x="4243616" y="1008621"/>
              <a:ext cx="1321500" cy="3035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3"/>
            <p:cNvSpPr txBox="1"/>
            <p:nvPr/>
          </p:nvSpPr>
          <p:spPr>
            <a:xfrm>
              <a:off x="5471668" y="2074220"/>
              <a:ext cx="2709900" cy="179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Какие каналы рекламы позволят эффективно охватить эту аудиторию?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0" name="Google Shape;590;p33"/>
          <p:cNvGrpSpPr/>
          <p:nvPr/>
        </p:nvGrpSpPr>
        <p:grpSpPr>
          <a:xfrm>
            <a:off x="2342557" y="3271406"/>
            <a:ext cx="3415928" cy="2412022"/>
            <a:chOff x="8101167" y="1337570"/>
            <a:chExt cx="3415928" cy="2412022"/>
          </a:xfrm>
        </p:grpSpPr>
        <p:sp>
          <p:nvSpPr>
            <p:cNvPr id="591" name="Google Shape;591;p3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450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33"/>
            <p:cNvSpPr txBox="1"/>
            <p:nvPr/>
          </p:nvSpPr>
          <p:spPr>
            <a:xfrm>
              <a:off x="8101167" y="1337570"/>
              <a:ext cx="1562400" cy="209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33"/>
            <p:cNvSpPr txBox="1"/>
            <p:nvPr/>
          </p:nvSpPr>
          <p:spPr>
            <a:xfrm>
              <a:off x="9484895" y="2517695"/>
              <a:ext cx="2032200" cy="39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Каков ваш посыл?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4" name="Google Shape;594;p33"/>
          <p:cNvGrpSpPr/>
          <p:nvPr/>
        </p:nvGrpSpPr>
        <p:grpSpPr>
          <a:xfrm>
            <a:off x="6135744" y="3373083"/>
            <a:ext cx="4337739" cy="2339808"/>
            <a:chOff x="4259137" y="1377696"/>
            <a:chExt cx="4049798" cy="2618700"/>
          </a:xfrm>
        </p:grpSpPr>
        <p:sp>
          <p:nvSpPr>
            <p:cNvPr id="595" name="Google Shape;595;p33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rgbClr val="F7577B">
                    <a:alpha val="67450"/>
                  </a:srgbClr>
                </a:gs>
                <a:gs pos="100000">
                  <a:srgbClr val="F7577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3"/>
            <p:cNvSpPr txBox="1"/>
            <p:nvPr/>
          </p:nvSpPr>
          <p:spPr>
            <a:xfrm>
              <a:off x="4259137" y="1377696"/>
              <a:ext cx="1562400" cy="261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3"/>
            <p:cNvSpPr txBox="1"/>
            <p:nvPr/>
          </p:nvSpPr>
          <p:spPr>
            <a:xfrm>
              <a:off x="5893035" y="2349658"/>
              <a:ext cx="2415900" cy="100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 будет финансироваться </a:t>
              </a:r>
              <a:b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эта реклама?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4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ru-RU" sz="2400" u="none" strike="noStrike">
                <a:latin typeface="Arial"/>
                <a:ea typeface="Arial"/>
                <a:cs typeface="Arial"/>
                <a:sym typeface="Arial"/>
              </a:rPr>
              <a:t>Обучение в масштабе</a:t>
            </a:r>
            <a:endParaRPr/>
          </a:p>
        </p:txBody>
      </p:sp>
      <p:cxnSp>
        <p:nvCxnSpPr>
          <p:cNvPr id="603" name="Google Shape;603;p34"/>
          <p:cNvCxnSpPr/>
          <p:nvPr/>
        </p:nvCxnSpPr>
        <p:spPr>
          <a:xfrm>
            <a:off x="6139543" y="1387995"/>
            <a:ext cx="0" cy="4767877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grpSp>
        <p:nvGrpSpPr>
          <p:cNvPr id="604" name="Google Shape;604;p34"/>
          <p:cNvGrpSpPr/>
          <p:nvPr/>
        </p:nvGrpSpPr>
        <p:grpSpPr>
          <a:xfrm>
            <a:off x="2649791" y="1441768"/>
            <a:ext cx="1159260" cy="1159260"/>
            <a:chOff x="2992694" y="1779883"/>
            <a:chExt cx="1620158" cy="1620158"/>
          </a:xfrm>
        </p:grpSpPr>
        <p:grpSp>
          <p:nvGrpSpPr>
            <p:cNvPr id="605" name="Google Shape;605;p34"/>
            <p:cNvGrpSpPr/>
            <p:nvPr/>
          </p:nvGrpSpPr>
          <p:grpSpPr>
            <a:xfrm>
              <a:off x="3345318" y="2018393"/>
              <a:ext cx="916440" cy="1032329"/>
              <a:chOff x="9615488" y="1936750"/>
              <a:chExt cx="954088" cy="1074738"/>
            </a:xfrm>
          </p:grpSpPr>
          <p:sp>
            <p:nvSpPr>
              <p:cNvPr id="606" name="Google Shape;606;p34"/>
              <p:cNvSpPr/>
              <p:nvPr/>
            </p:nvSpPr>
            <p:spPr>
              <a:xfrm>
                <a:off x="9615488" y="2463800"/>
                <a:ext cx="954088" cy="547688"/>
              </a:xfrm>
              <a:custGeom>
                <a:rect b="b" l="l" r="r" t="t"/>
                <a:pathLst>
                  <a:path extrusionOk="0" h="306" w="514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cap="flat" cmpd="sng" w="1905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7" name="Google Shape;607;p34"/>
              <p:cNvSpPr/>
              <p:nvPr/>
            </p:nvSpPr>
            <p:spPr>
              <a:xfrm>
                <a:off x="9918700" y="1936750"/>
                <a:ext cx="346075" cy="430213"/>
              </a:xfrm>
              <a:custGeom>
                <a:rect b="b" l="l" r="r" t="t"/>
                <a:pathLst>
                  <a:path extrusionOk="0" h="240" w="186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8" name="Google Shape;608;p34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cap="flat" cmpd="sng" w="1905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9" name="Google Shape;609;p34"/>
          <p:cNvSpPr txBox="1"/>
          <p:nvPr/>
        </p:nvSpPr>
        <p:spPr>
          <a:xfrm>
            <a:off x="1804645" y="2708859"/>
            <a:ext cx="2849552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0" name="Google Shape;610;p34"/>
          <p:cNvSpPr/>
          <p:nvPr/>
        </p:nvSpPr>
        <p:spPr>
          <a:xfrm>
            <a:off x="488925" y="3076029"/>
            <a:ext cx="5480991" cy="10068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Проектирует курс с разработчиком учебных материалов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Преподает </a:t>
            </a:r>
            <a:r>
              <a:rPr b="1" i="0" lang="ru-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один</a:t>
            </a: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 раздел курса минимум три раза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Обучает и курирует </a:t>
            </a:r>
            <a:r>
              <a:rPr b="1" i="0" lang="ru-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приглашенных преподавателей</a:t>
            </a: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, которые преподают курс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1" name="Google Shape;611;p34"/>
          <p:cNvGrpSpPr/>
          <p:nvPr/>
        </p:nvGrpSpPr>
        <p:grpSpPr>
          <a:xfrm>
            <a:off x="1130996" y="4701015"/>
            <a:ext cx="769470" cy="769470"/>
            <a:chOff x="2358921" y="4261166"/>
            <a:chExt cx="1327477" cy="1327477"/>
          </a:xfrm>
        </p:grpSpPr>
        <p:grpSp>
          <p:nvGrpSpPr>
            <p:cNvPr id="612" name="Google Shape;612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13" name="Google Shape;613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4" name="Google Shape;614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15" name="Google Shape;615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16" name="Google Shape;616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17" name="Google Shape;617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18" name="Google Shape;618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9" name="Google Shape;619;p34"/>
          <p:cNvSpPr txBox="1"/>
          <p:nvPr/>
        </p:nvSpPr>
        <p:spPr>
          <a:xfrm>
            <a:off x="597975" y="5664200"/>
            <a:ext cx="18141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Приглашенные преподаватели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0" name="Google Shape;620;p34"/>
          <p:cNvGrpSpPr/>
          <p:nvPr/>
        </p:nvGrpSpPr>
        <p:grpSpPr>
          <a:xfrm>
            <a:off x="2837077" y="4701015"/>
            <a:ext cx="769470" cy="769470"/>
            <a:chOff x="2358921" y="4261166"/>
            <a:chExt cx="1327477" cy="1327477"/>
          </a:xfrm>
        </p:grpSpPr>
        <p:grpSp>
          <p:nvGrpSpPr>
            <p:cNvPr id="621" name="Google Shape;621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22" name="Google Shape;622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24" name="Google Shape;624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25" name="Google Shape;625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26" name="Google Shape;626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27" name="Google Shape;627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8" name="Google Shape;628;p34"/>
          <p:cNvSpPr txBox="1"/>
          <p:nvPr/>
        </p:nvSpPr>
        <p:spPr>
          <a:xfrm>
            <a:off x="2542875" y="5647575"/>
            <a:ext cx="16242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Приглашенные преподаватели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9" name="Google Shape;629;p34"/>
          <p:cNvGrpSpPr/>
          <p:nvPr/>
        </p:nvGrpSpPr>
        <p:grpSpPr>
          <a:xfrm>
            <a:off x="4538557" y="4741071"/>
            <a:ext cx="769470" cy="769470"/>
            <a:chOff x="2358921" y="4261166"/>
            <a:chExt cx="1327477" cy="1327477"/>
          </a:xfrm>
        </p:grpSpPr>
        <p:grpSp>
          <p:nvGrpSpPr>
            <p:cNvPr id="630" name="Google Shape;630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31" name="Google Shape;631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2" name="Google Shape;632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33" name="Google Shape;633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34" name="Google Shape;634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35" name="Google Shape;635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6" name="Google Shape;636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7" name="Google Shape;637;p34"/>
          <p:cNvSpPr txBox="1"/>
          <p:nvPr/>
        </p:nvSpPr>
        <p:spPr>
          <a:xfrm>
            <a:off x="4036400" y="5664200"/>
            <a:ext cx="19335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Приглашенные преподаватели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34"/>
          <p:cNvSpPr/>
          <p:nvPr/>
        </p:nvSpPr>
        <p:spPr>
          <a:xfrm>
            <a:off x="3007423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34"/>
          <p:cNvSpPr/>
          <p:nvPr/>
        </p:nvSpPr>
        <p:spPr>
          <a:xfrm>
            <a:off x="129373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34"/>
          <p:cNvSpPr/>
          <p:nvPr/>
        </p:nvSpPr>
        <p:spPr>
          <a:xfrm>
            <a:off x="471230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1" name="Google Shape;641;p34"/>
          <p:cNvGrpSpPr/>
          <p:nvPr/>
        </p:nvGrpSpPr>
        <p:grpSpPr>
          <a:xfrm>
            <a:off x="8443681" y="1441768"/>
            <a:ext cx="1159260" cy="1159260"/>
            <a:chOff x="2992694" y="1779883"/>
            <a:chExt cx="1620158" cy="1620158"/>
          </a:xfrm>
        </p:grpSpPr>
        <p:grpSp>
          <p:nvGrpSpPr>
            <p:cNvPr id="642" name="Google Shape;642;p34"/>
            <p:cNvGrpSpPr/>
            <p:nvPr/>
          </p:nvGrpSpPr>
          <p:grpSpPr>
            <a:xfrm>
              <a:off x="3345318" y="2018393"/>
              <a:ext cx="916440" cy="1032329"/>
              <a:chOff x="9615488" y="1936750"/>
              <a:chExt cx="954088" cy="1074738"/>
            </a:xfrm>
          </p:grpSpPr>
          <p:sp>
            <p:nvSpPr>
              <p:cNvPr id="643" name="Google Shape;643;p34"/>
              <p:cNvSpPr/>
              <p:nvPr/>
            </p:nvSpPr>
            <p:spPr>
              <a:xfrm>
                <a:off x="9615488" y="2463800"/>
                <a:ext cx="954088" cy="547688"/>
              </a:xfrm>
              <a:custGeom>
                <a:rect b="b" l="l" r="r" t="t"/>
                <a:pathLst>
                  <a:path extrusionOk="0" h="306" w="514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cap="flat" cmpd="sng" w="1905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9918700" y="1936750"/>
                <a:ext cx="346075" cy="430213"/>
              </a:xfrm>
              <a:custGeom>
                <a:rect b="b" l="l" r="r" t="t"/>
                <a:pathLst>
                  <a:path extrusionOk="0" h="240" w="186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5" name="Google Shape;645;p34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6" name="Google Shape;646;p34"/>
          <p:cNvSpPr txBox="1"/>
          <p:nvPr/>
        </p:nvSpPr>
        <p:spPr>
          <a:xfrm>
            <a:off x="7598535" y="2708859"/>
            <a:ext cx="2849552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34"/>
          <p:cNvSpPr/>
          <p:nvPr/>
        </p:nvSpPr>
        <p:spPr>
          <a:xfrm>
            <a:off x="6282815" y="3076029"/>
            <a:ext cx="5480991" cy="10068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Проектирует курс с разработчиком учебных материалов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Преподает </a:t>
            </a:r>
            <a:r>
              <a:rPr b="1" i="0" lang="ru-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несколько разделов </a:t>
            </a: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курса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Пользуется помощью </a:t>
            </a:r>
            <a:r>
              <a:rPr b="1" i="0" lang="ru-RU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ассистентов </a:t>
            </a:r>
            <a:r>
              <a:rPr b="0" i="0" lang="ru-RU" sz="15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 процессе выставления оценок и т. д.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8" name="Google Shape;648;p34"/>
          <p:cNvGrpSpPr/>
          <p:nvPr/>
        </p:nvGrpSpPr>
        <p:grpSpPr>
          <a:xfrm>
            <a:off x="6924886" y="4701015"/>
            <a:ext cx="769470" cy="769470"/>
            <a:chOff x="2358921" y="4261166"/>
            <a:chExt cx="1327477" cy="1327477"/>
          </a:xfrm>
        </p:grpSpPr>
        <p:grpSp>
          <p:nvGrpSpPr>
            <p:cNvPr id="649" name="Google Shape;649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50" name="Google Shape;650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" name="Google Shape;651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52" name="Google Shape;652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53" name="Google Shape;653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54" name="Google Shape;654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5" name="Google Shape;655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6" name="Google Shape;656;p34"/>
          <p:cNvSpPr txBox="1"/>
          <p:nvPr/>
        </p:nvSpPr>
        <p:spPr>
          <a:xfrm>
            <a:off x="6497525" y="5647575"/>
            <a:ext cx="16242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 +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Ассистент преподавателя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7" name="Google Shape;657;p34"/>
          <p:cNvGrpSpPr/>
          <p:nvPr/>
        </p:nvGrpSpPr>
        <p:grpSpPr>
          <a:xfrm>
            <a:off x="8630967" y="4701015"/>
            <a:ext cx="769470" cy="769470"/>
            <a:chOff x="2358921" y="4261166"/>
            <a:chExt cx="1327477" cy="1327477"/>
          </a:xfrm>
        </p:grpSpPr>
        <p:grpSp>
          <p:nvGrpSpPr>
            <p:cNvPr id="658" name="Google Shape;658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59" name="Google Shape;659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0" name="Google Shape;660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61" name="Google Shape;661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62" name="Google Shape;662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63" name="Google Shape;663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64" name="Google Shape;664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5" name="Google Shape;665;p34"/>
          <p:cNvSpPr txBox="1"/>
          <p:nvPr/>
        </p:nvSpPr>
        <p:spPr>
          <a:xfrm>
            <a:off x="8294613" y="5647575"/>
            <a:ext cx="14574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 +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Ассистент преподавателя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6" name="Google Shape;666;p34"/>
          <p:cNvGrpSpPr/>
          <p:nvPr/>
        </p:nvGrpSpPr>
        <p:grpSpPr>
          <a:xfrm>
            <a:off x="10332333" y="4740865"/>
            <a:ext cx="769406" cy="769406"/>
            <a:chOff x="2358921" y="4261166"/>
            <a:chExt cx="1327477" cy="1327477"/>
          </a:xfrm>
        </p:grpSpPr>
        <p:grpSp>
          <p:nvGrpSpPr>
            <p:cNvPr id="667" name="Google Shape;667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68" name="Google Shape;668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" name="Google Shape;669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" name="Google Shape;670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71" name="Google Shape;671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72" name="Google Shape;672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3" name="Google Shape;673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34"/>
          <p:cNvSpPr txBox="1"/>
          <p:nvPr/>
        </p:nvSpPr>
        <p:spPr>
          <a:xfrm>
            <a:off x="9924925" y="5647575"/>
            <a:ext cx="16242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 +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Ассистент преподавателя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p34"/>
          <p:cNvSpPr/>
          <p:nvPr/>
        </p:nvSpPr>
        <p:spPr>
          <a:xfrm>
            <a:off x="8801313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34"/>
          <p:cNvSpPr/>
          <p:nvPr/>
        </p:nvSpPr>
        <p:spPr>
          <a:xfrm>
            <a:off x="708762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34"/>
          <p:cNvSpPr/>
          <p:nvPr/>
        </p:nvSpPr>
        <p:spPr>
          <a:xfrm>
            <a:off x="1050619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2" name="Google Shape;682;p35"/>
          <p:cNvGrpSpPr/>
          <p:nvPr/>
        </p:nvGrpSpPr>
        <p:grpSpPr>
          <a:xfrm>
            <a:off x="1691614" y="1568628"/>
            <a:ext cx="8444069" cy="4044309"/>
            <a:chOff x="1296134" y="1681037"/>
            <a:chExt cx="8444069" cy="4430776"/>
          </a:xfrm>
        </p:grpSpPr>
        <p:grpSp>
          <p:nvGrpSpPr>
            <p:cNvPr id="683" name="Google Shape;683;p35"/>
            <p:cNvGrpSpPr/>
            <p:nvPr/>
          </p:nvGrpSpPr>
          <p:grpSpPr>
            <a:xfrm>
              <a:off x="1389941" y="1778674"/>
              <a:ext cx="8253497" cy="4237604"/>
              <a:chOff x="1610956" y="1885950"/>
              <a:chExt cx="8253497" cy="4237604"/>
            </a:xfrm>
          </p:grpSpPr>
          <p:cxnSp>
            <p:nvCxnSpPr>
              <p:cNvPr id="684" name="Google Shape;684;p35"/>
              <p:cNvCxnSpPr/>
              <p:nvPr/>
            </p:nvCxnSpPr>
            <p:spPr>
              <a:xfrm>
                <a:off x="1752712" y="1885950"/>
                <a:ext cx="6946251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85" name="Google Shape;685;p35"/>
              <p:cNvCxnSpPr/>
              <p:nvPr/>
            </p:nvCxnSpPr>
            <p:spPr>
              <a:xfrm>
                <a:off x="2812113" y="4004752"/>
                <a:ext cx="5886849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86" name="Google Shape;686;p35"/>
              <p:cNvCxnSpPr/>
              <p:nvPr/>
            </p:nvCxnSpPr>
            <p:spPr>
              <a:xfrm>
                <a:off x="2812112" y="6123554"/>
                <a:ext cx="6946251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87" name="Google Shape;687;p35"/>
              <p:cNvSpPr/>
              <p:nvPr/>
            </p:nvSpPr>
            <p:spPr>
              <a:xfrm>
                <a:off x="7533470" y="1885951"/>
                <a:ext cx="2330983" cy="2118802"/>
              </a:xfrm>
              <a:prstGeom prst="arc">
                <a:avLst>
                  <a:gd fmla="val 16200000" name="adj1"/>
                  <a:gd fmla="val 5448477" name="adj2"/>
                </a:avLst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8" name="Google Shape;688;p35"/>
              <p:cNvSpPr/>
              <p:nvPr/>
            </p:nvSpPr>
            <p:spPr>
              <a:xfrm rot="10800000">
                <a:off x="1610956" y="4004752"/>
                <a:ext cx="2330983" cy="2118802"/>
              </a:xfrm>
              <a:prstGeom prst="arc">
                <a:avLst>
                  <a:gd fmla="val 16200000" name="adj1"/>
                  <a:gd fmla="val 5448477" name="adj2"/>
                </a:avLst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9" name="Google Shape;689;p35"/>
            <p:cNvSpPr/>
            <p:nvPr/>
          </p:nvSpPr>
          <p:spPr>
            <a:xfrm rot="5400000">
              <a:off x="3204987" y="1693975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35"/>
            <p:cNvSpPr/>
            <p:nvPr/>
          </p:nvSpPr>
          <p:spPr>
            <a:xfrm rot="5400000">
              <a:off x="6832201" y="1693977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35"/>
            <p:cNvSpPr/>
            <p:nvPr/>
          </p:nvSpPr>
          <p:spPr>
            <a:xfrm rot="10800000">
              <a:off x="9552592" y="275720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35"/>
            <p:cNvSpPr/>
            <p:nvPr/>
          </p:nvSpPr>
          <p:spPr>
            <a:xfrm flipH="1" rot="-5400000">
              <a:off x="6832201" y="3818292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35"/>
            <p:cNvSpPr/>
            <p:nvPr/>
          </p:nvSpPr>
          <p:spPr>
            <a:xfrm flipH="1" rot="-5400000">
              <a:off x="3204988" y="3818294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35"/>
            <p:cNvSpPr/>
            <p:nvPr/>
          </p:nvSpPr>
          <p:spPr>
            <a:xfrm flipH="1" rot="10800000">
              <a:off x="1296134" y="482127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35"/>
            <p:cNvSpPr/>
            <p:nvPr/>
          </p:nvSpPr>
          <p:spPr>
            <a:xfrm flipH="1" rot="5400000">
              <a:off x="4223180" y="593713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35"/>
            <p:cNvSpPr/>
            <p:nvPr/>
          </p:nvSpPr>
          <p:spPr>
            <a:xfrm flipH="1" rot="5400000">
              <a:off x="7746291" y="5937140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7" name="Google Shape;697;p35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ru-RU" sz="2400" u="none" strike="noStrike">
                <a:latin typeface="Arial"/>
                <a:ea typeface="Arial"/>
                <a:cs typeface="Arial"/>
                <a:sym typeface="Arial"/>
              </a:rPr>
              <a:t>Путь студента</a:t>
            </a:r>
            <a:endParaRPr/>
          </a:p>
        </p:txBody>
      </p:sp>
      <p:grpSp>
        <p:nvGrpSpPr>
          <p:cNvPr id="698" name="Google Shape;698;p35"/>
          <p:cNvGrpSpPr/>
          <p:nvPr/>
        </p:nvGrpSpPr>
        <p:grpSpPr>
          <a:xfrm>
            <a:off x="1519255" y="1377168"/>
            <a:ext cx="578195" cy="578195"/>
            <a:chOff x="1441243" y="1521854"/>
            <a:chExt cx="699615" cy="699615"/>
          </a:xfrm>
        </p:grpSpPr>
        <p:grpSp>
          <p:nvGrpSpPr>
            <p:cNvPr id="699" name="Google Shape;69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00" name="Google Shape;70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" name="Google Shape;70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2" name="Google Shape;70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3" name="Google Shape;703;p35"/>
          <p:cNvGrpSpPr/>
          <p:nvPr/>
        </p:nvGrpSpPr>
        <p:grpSpPr>
          <a:xfrm>
            <a:off x="5291097" y="1377168"/>
            <a:ext cx="578195" cy="578195"/>
            <a:chOff x="1441243" y="1521854"/>
            <a:chExt cx="699615" cy="699615"/>
          </a:xfrm>
        </p:grpSpPr>
        <p:grpSp>
          <p:nvGrpSpPr>
            <p:cNvPr id="704" name="Google Shape;70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05" name="Google Shape;70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6" name="Google Shape;70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7" name="Google Shape;70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8" name="Google Shape;708;p35"/>
          <p:cNvGrpSpPr/>
          <p:nvPr/>
        </p:nvGrpSpPr>
        <p:grpSpPr>
          <a:xfrm>
            <a:off x="8773682" y="1377758"/>
            <a:ext cx="578195" cy="578195"/>
            <a:chOff x="1441243" y="1521854"/>
            <a:chExt cx="699615" cy="699615"/>
          </a:xfrm>
        </p:grpSpPr>
        <p:grpSp>
          <p:nvGrpSpPr>
            <p:cNvPr id="709" name="Google Shape;70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10" name="Google Shape;71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1" name="Google Shape;71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2" name="Google Shape;71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3" name="Google Shape;713;p35"/>
          <p:cNvGrpSpPr/>
          <p:nvPr/>
        </p:nvGrpSpPr>
        <p:grpSpPr>
          <a:xfrm>
            <a:off x="8768469" y="3349588"/>
            <a:ext cx="578195" cy="578195"/>
            <a:chOff x="1441243" y="1521854"/>
            <a:chExt cx="699615" cy="699615"/>
          </a:xfrm>
        </p:grpSpPr>
        <p:grpSp>
          <p:nvGrpSpPr>
            <p:cNvPr id="714" name="Google Shape;71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15" name="Google Shape;71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6" name="Google Shape;71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7" name="Google Shape;71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35"/>
          <p:cNvGrpSpPr/>
          <p:nvPr/>
        </p:nvGrpSpPr>
        <p:grpSpPr>
          <a:xfrm>
            <a:off x="9708035" y="5237349"/>
            <a:ext cx="578195" cy="578195"/>
            <a:chOff x="1441243" y="1521854"/>
            <a:chExt cx="699615" cy="699615"/>
          </a:xfrm>
        </p:grpSpPr>
        <p:grpSp>
          <p:nvGrpSpPr>
            <p:cNvPr id="719" name="Google Shape;71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0" name="Google Shape;72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" name="Google Shape;72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2" name="Google Shape;72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3" name="Google Shape;723;p35"/>
          <p:cNvGrpSpPr/>
          <p:nvPr/>
        </p:nvGrpSpPr>
        <p:grpSpPr>
          <a:xfrm>
            <a:off x="6184923" y="5263747"/>
            <a:ext cx="578195" cy="578195"/>
            <a:chOff x="1441243" y="1521854"/>
            <a:chExt cx="699615" cy="699615"/>
          </a:xfrm>
        </p:grpSpPr>
        <p:grpSp>
          <p:nvGrpSpPr>
            <p:cNvPr id="724" name="Google Shape;72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5" name="Google Shape;72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" name="Google Shape;72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7" name="Google Shape;72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8" name="Google Shape;728;p35"/>
          <p:cNvGrpSpPr/>
          <p:nvPr/>
        </p:nvGrpSpPr>
        <p:grpSpPr>
          <a:xfrm>
            <a:off x="2661814" y="5237349"/>
            <a:ext cx="578195" cy="578195"/>
            <a:chOff x="1441243" y="1521854"/>
            <a:chExt cx="699615" cy="699615"/>
          </a:xfrm>
        </p:grpSpPr>
        <p:grpSp>
          <p:nvGrpSpPr>
            <p:cNvPr id="729" name="Google Shape;72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30" name="Google Shape;73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2" name="Google Shape;73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3" name="Google Shape;733;p35"/>
          <p:cNvGrpSpPr/>
          <p:nvPr/>
        </p:nvGrpSpPr>
        <p:grpSpPr>
          <a:xfrm>
            <a:off x="5291097" y="3309902"/>
            <a:ext cx="578195" cy="578195"/>
            <a:chOff x="1441243" y="1521854"/>
            <a:chExt cx="699615" cy="699615"/>
          </a:xfrm>
        </p:grpSpPr>
        <p:grpSp>
          <p:nvGrpSpPr>
            <p:cNvPr id="734" name="Google Shape;73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35" name="Google Shape;73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6" name="Google Shape;73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7" name="Google Shape;73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8" name="Google Shape;738;p35"/>
          <p:cNvSpPr/>
          <p:nvPr/>
        </p:nvSpPr>
        <p:spPr>
          <a:xfrm>
            <a:off x="484482" y="1987020"/>
            <a:ext cx="2647738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Документ об образовании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35"/>
          <p:cNvSpPr/>
          <p:nvPr/>
        </p:nvSpPr>
        <p:spPr>
          <a:xfrm>
            <a:off x="3176539" y="1987020"/>
            <a:ext cx="4807308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Валидация; квалификация и уровень подготовки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35"/>
          <p:cNvSpPr/>
          <p:nvPr/>
        </p:nvSpPr>
        <p:spPr>
          <a:xfrm>
            <a:off x="8017349" y="1987020"/>
            <a:ext cx="2080433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Приемная комиссия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35"/>
          <p:cNvSpPr/>
          <p:nvPr/>
        </p:nvSpPr>
        <p:spPr>
          <a:xfrm>
            <a:off x="3860640" y="2902273"/>
            <a:ext cx="3439104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Зачет баллов и консультирование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35"/>
          <p:cNvSpPr/>
          <p:nvPr/>
        </p:nvSpPr>
        <p:spPr>
          <a:xfrm>
            <a:off x="7987343" y="2902273"/>
            <a:ext cx="2139230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Финансовая помощь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35"/>
          <p:cNvSpPr/>
          <p:nvPr/>
        </p:nvSpPr>
        <p:spPr>
          <a:xfrm>
            <a:off x="2261882" y="4865170"/>
            <a:ext cx="1378057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Регистрация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35"/>
          <p:cNvSpPr/>
          <p:nvPr/>
        </p:nvSpPr>
        <p:spPr>
          <a:xfrm>
            <a:off x="5915296" y="4865170"/>
            <a:ext cx="1117446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Обучение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35"/>
          <p:cNvSpPr/>
          <p:nvPr/>
        </p:nvSpPr>
        <p:spPr>
          <a:xfrm>
            <a:off x="9563946" y="4865170"/>
            <a:ext cx="866371" cy="3356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Выпуск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35"/>
          <p:cNvSpPr/>
          <p:nvPr/>
        </p:nvSpPr>
        <p:spPr>
          <a:xfrm>
            <a:off x="10596825" y="2244275"/>
            <a:ext cx="15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ru-RU" sz="13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Коучинг</a:t>
            </a:r>
            <a:br>
              <a:rPr b="1" i="0" lang="ru-RU" sz="13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13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 для абитуриентов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35"/>
          <p:cNvSpPr/>
          <p:nvPr/>
        </p:nvSpPr>
        <p:spPr>
          <a:xfrm>
            <a:off x="4531513" y="6208016"/>
            <a:ext cx="3863642" cy="4881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ru-RU" sz="1300" u="none" cap="none" strike="noStrike">
                <a:solidFill>
                  <a:srgbClr val="FE9D79"/>
                </a:solidFill>
                <a:latin typeface="Arial"/>
                <a:ea typeface="Arial"/>
                <a:cs typeface="Arial"/>
                <a:sym typeface="Arial"/>
              </a:rPr>
              <a:t>Коучинг с целью удержания &amp; Услуги по сопровождению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8" name="Google Shape;748;p35"/>
          <p:cNvGrpSpPr/>
          <p:nvPr/>
        </p:nvGrpSpPr>
        <p:grpSpPr>
          <a:xfrm>
            <a:off x="10213987" y="1389308"/>
            <a:ext cx="267262" cy="2451963"/>
            <a:chOff x="9818506" y="1697108"/>
            <a:chExt cx="611853" cy="2026415"/>
          </a:xfrm>
        </p:grpSpPr>
        <p:cxnSp>
          <p:nvCxnSpPr>
            <p:cNvPr id="749" name="Google Shape;749;p35"/>
            <p:cNvCxnSpPr/>
            <p:nvPr/>
          </p:nvCxnSpPr>
          <p:spPr>
            <a:xfrm>
              <a:off x="9818506" y="1697108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0" name="Google Shape;750;p35"/>
            <p:cNvCxnSpPr/>
            <p:nvPr/>
          </p:nvCxnSpPr>
          <p:spPr>
            <a:xfrm>
              <a:off x="9818506" y="3723523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1" name="Google Shape;751;p35"/>
            <p:cNvCxnSpPr/>
            <p:nvPr/>
          </p:nvCxnSpPr>
          <p:spPr>
            <a:xfrm rot="10800000">
              <a:off x="10215355" y="1697108"/>
              <a:ext cx="0" cy="2023115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2" name="Google Shape;752;p35"/>
            <p:cNvCxnSpPr/>
            <p:nvPr/>
          </p:nvCxnSpPr>
          <p:spPr>
            <a:xfrm>
              <a:off x="10216833" y="2686741"/>
              <a:ext cx="213526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753" name="Google Shape;753;p35"/>
          <p:cNvGrpSpPr/>
          <p:nvPr/>
        </p:nvGrpSpPr>
        <p:grpSpPr>
          <a:xfrm rot="5400000">
            <a:off x="6301177" y="2059529"/>
            <a:ext cx="293163" cy="7951016"/>
            <a:chOff x="9818506" y="1697108"/>
            <a:chExt cx="611853" cy="2026415"/>
          </a:xfrm>
        </p:grpSpPr>
        <p:cxnSp>
          <p:nvCxnSpPr>
            <p:cNvPr id="754" name="Google Shape;754;p35"/>
            <p:cNvCxnSpPr/>
            <p:nvPr/>
          </p:nvCxnSpPr>
          <p:spPr>
            <a:xfrm>
              <a:off x="9818506" y="1697108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5" name="Google Shape;755;p35"/>
            <p:cNvCxnSpPr/>
            <p:nvPr/>
          </p:nvCxnSpPr>
          <p:spPr>
            <a:xfrm>
              <a:off x="9818506" y="3723523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6" name="Google Shape;756;p35"/>
            <p:cNvCxnSpPr/>
            <p:nvPr/>
          </p:nvCxnSpPr>
          <p:spPr>
            <a:xfrm rot="10800000">
              <a:off x="10215355" y="1697108"/>
              <a:ext cx="0" cy="2023115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7" name="Google Shape;757;p35"/>
            <p:cNvCxnSpPr/>
            <p:nvPr/>
          </p:nvCxnSpPr>
          <p:spPr>
            <a:xfrm>
              <a:off x="10216833" y="2706491"/>
              <a:ext cx="213526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Решения по вопросам управления онлайн-программами</a:t>
            </a:r>
            <a:endParaRPr/>
          </a:p>
        </p:txBody>
      </p:sp>
      <p:sp>
        <p:nvSpPr>
          <p:cNvPr id="763" name="Google Shape;763;p36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4" name="Google Shape;764;p36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765" name="Google Shape;765;p36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36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36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36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36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36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71" name="Google Shape;771;p36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72" name="Google Shape;772;p36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73" name="Google Shape;773;p36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774" name="Google Shape;774;p36"/>
          <p:cNvSpPr txBox="1"/>
          <p:nvPr/>
        </p:nvSpPr>
        <p:spPr>
          <a:xfrm>
            <a:off x="10515850" y="347675"/>
            <a:ext cx="16761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5" name="Google Shape;775;p36"/>
          <p:cNvGrpSpPr/>
          <p:nvPr/>
        </p:nvGrpSpPr>
        <p:grpSpPr>
          <a:xfrm>
            <a:off x="649139" y="1292374"/>
            <a:ext cx="5114575" cy="3661259"/>
            <a:chOff x="540013" y="1292375"/>
            <a:chExt cx="3654728" cy="3121994"/>
          </a:xfrm>
        </p:grpSpPr>
        <p:sp>
          <p:nvSpPr>
            <p:cNvPr id="776" name="Google Shape;776;p36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36"/>
            <p:cNvSpPr txBox="1"/>
            <p:nvPr/>
          </p:nvSpPr>
          <p:spPr>
            <a:xfrm>
              <a:off x="540013" y="1292375"/>
              <a:ext cx="1312884" cy="31219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400"/>
                <a:buFont typeface="Arial"/>
                <a:buNone/>
              </a:pPr>
              <a:r>
                <a:rPr b="1" i="0" lang="ru-RU" sz="23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36"/>
            <p:cNvSpPr txBox="1"/>
            <p:nvPr/>
          </p:nvSpPr>
          <p:spPr>
            <a:xfrm>
              <a:off x="1737497" y="2085601"/>
              <a:ext cx="2333700" cy="153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Что вы можете сделать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собственными силами?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9" name="Google Shape;779;p36"/>
          <p:cNvGrpSpPr/>
          <p:nvPr/>
        </p:nvGrpSpPr>
        <p:grpSpPr>
          <a:xfrm>
            <a:off x="6101546" y="1292336"/>
            <a:ext cx="5316722" cy="3661164"/>
            <a:chOff x="4330621" y="1292375"/>
            <a:chExt cx="3799287" cy="3121995"/>
          </a:xfrm>
        </p:grpSpPr>
        <p:sp>
          <p:nvSpPr>
            <p:cNvPr id="780" name="Google Shape;780;p36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45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t/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36"/>
            <p:cNvSpPr txBox="1"/>
            <p:nvPr/>
          </p:nvSpPr>
          <p:spPr>
            <a:xfrm>
              <a:off x="4330621" y="1292375"/>
              <a:ext cx="1312884" cy="31219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400"/>
                <a:buFont typeface="Arial"/>
                <a:buNone/>
              </a:pPr>
              <a:r>
                <a:rPr b="1" i="0" lang="ru-RU" sz="23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36"/>
            <p:cNvSpPr txBox="1"/>
            <p:nvPr/>
          </p:nvSpPr>
          <p:spPr>
            <a:xfrm>
              <a:off x="5643508" y="2199461"/>
              <a:ext cx="2486400" cy="136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b="0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Что необходимо передать на </a:t>
              </a:r>
              <a:br>
                <a:rPr b="0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субподряд?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3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Отдел по делам студентов</a:t>
            </a:r>
            <a:endParaRPr/>
          </a:p>
        </p:txBody>
      </p:sp>
      <p:cxnSp>
        <p:nvCxnSpPr>
          <p:cNvPr id="788" name="Google Shape;788;p37"/>
          <p:cNvCxnSpPr/>
          <p:nvPr/>
        </p:nvCxnSpPr>
        <p:spPr>
          <a:xfrm>
            <a:off x="5922807" y="1659066"/>
            <a:ext cx="0" cy="4334435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789" name="Google Shape;789;p37"/>
          <p:cNvSpPr/>
          <p:nvPr/>
        </p:nvSpPr>
        <p:spPr>
          <a:xfrm>
            <a:off x="6375145" y="3431899"/>
            <a:ext cx="5509937" cy="8237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Каждому члену команды отводится определенная роль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" name="Google Shape;790;p3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1" name="Google Shape;791;p37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792" name="Google Shape;792;p37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37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37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37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37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37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98" name="Google Shape;798;p37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99" name="Google Shape;799;p37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800" name="Google Shape;800;p37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801" name="Google Shape;801;p37"/>
          <p:cNvSpPr txBox="1"/>
          <p:nvPr/>
        </p:nvSpPr>
        <p:spPr>
          <a:xfrm>
            <a:off x="10260026" y="314350"/>
            <a:ext cx="17415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2" name="Google Shape;802;p37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37"/>
          <p:cNvSpPr txBox="1"/>
          <p:nvPr/>
        </p:nvSpPr>
        <p:spPr>
          <a:xfrm>
            <a:off x="1949927" y="2359065"/>
            <a:ext cx="2180546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255F57"/>
                </a:solidFill>
                <a:latin typeface="Arial"/>
                <a:ea typeface="Arial"/>
                <a:cs typeface="Arial"/>
                <a:sym typeface="Arial"/>
              </a:rPr>
              <a:t>Администратор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4" name="Google Shape;804;p37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37"/>
          <p:cNvSpPr txBox="1"/>
          <p:nvPr/>
        </p:nvSpPr>
        <p:spPr>
          <a:xfrm>
            <a:off x="1075915" y="4614952"/>
            <a:ext cx="1214381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A5603A"/>
                </a:solidFill>
                <a:latin typeface="Arial"/>
                <a:ea typeface="Arial"/>
                <a:cs typeface="Arial"/>
                <a:sym typeface="Arial"/>
              </a:rPr>
              <a:t>Студент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37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37"/>
          <p:cNvSpPr txBox="1"/>
          <p:nvPr/>
        </p:nvSpPr>
        <p:spPr>
          <a:xfrm>
            <a:off x="3375701" y="4601647"/>
            <a:ext cx="2156710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178392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38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38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38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3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Отдел по делам студентов</a:t>
            </a:r>
            <a:endParaRPr/>
          </a:p>
        </p:txBody>
      </p:sp>
      <p:cxnSp>
        <p:nvCxnSpPr>
          <p:cNvPr id="816" name="Google Shape;816;p38"/>
          <p:cNvCxnSpPr/>
          <p:nvPr/>
        </p:nvCxnSpPr>
        <p:spPr>
          <a:xfrm>
            <a:off x="5922807" y="1659066"/>
            <a:ext cx="0" cy="4334435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817" name="Google Shape;817;p38"/>
          <p:cNvSpPr/>
          <p:nvPr/>
        </p:nvSpPr>
        <p:spPr>
          <a:xfrm>
            <a:off x="6375150" y="1658975"/>
            <a:ext cx="5509800" cy="43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Участники, имеющие схожие роли, собираются в группы и проводят мозговой штурм: обсуждают необходимые услуги и предложения по организации предоставления этих услуг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8" name="Google Shape;818;p3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9" name="Google Shape;819;p38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820" name="Google Shape;820;p38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38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38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38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38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38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6" name="Google Shape;826;p38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827" name="Google Shape;827;p38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828" name="Google Shape;828;p38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829" name="Google Shape;829;p38"/>
          <p:cNvSpPr txBox="1"/>
          <p:nvPr/>
        </p:nvSpPr>
        <p:spPr>
          <a:xfrm>
            <a:off x="10260026" y="314350"/>
            <a:ext cx="16251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0" name="Google Shape;830;p38"/>
          <p:cNvSpPr/>
          <p:nvPr/>
        </p:nvSpPr>
        <p:spPr>
          <a:xfrm>
            <a:off x="2869002" y="3565173"/>
            <a:ext cx="2672740" cy="2465640"/>
          </a:xfrm>
          <a:custGeom>
            <a:rect b="b" l="l" r="r" t="t"/>
            <a:pathLst>
              <a:path extrusionOk="0" h="698" w="742">
                <a:moveTo>
                  <a:pt x="440" y="698"/>
                </a:moveTo>
                <a:cubicBezTo>
                  <a:pt x="742" y="523"/>
                  <a:pt x="742" y="523"/>
                  <a:pt x="742" y="523"/>
                </a:cubicBezTo>
                <a:cubicBezTo>
                  <a:pt x="742" y="175"/>
                  <a:pt x="742" y="175"/>
                  <a:pt x="742" y="175"/>
                </a:cubicBezTo>
                <a:cubicBezTo>
                  <a:pt x="440" y="0"/>
                  <a:pt x="440" y="0"/>
                  <a:pt x="440" y="0"/>
                </a:cubicBezTo>
                <a:cubicBezTo>
                  <a:pt x="340" y="58"/>
                  <a:pt x="340" y="58"/>
                  <a:pt x="340" y="58"/>
                </a:cubicBezTo>
                <a:cubicBezTo>
                  <a:pt x="336" y="60"/>
                  <a:pt x="331" y="66"/>
                  <a:pt x="330" y="70"/>
                </a:cubicBezTo>
                <a:cubicBezTo>
                  <a:pt x="326" y="81"/>
                  <a:pt x="331" y="92"/>
                  <a:pt x="340" y="97"/>
                </a:cubicBezTo>
                <a:cubicBezTo>
                  <a:pt x="341" y="98"/>
                  <a:pt x="343" y="99"/>
                  <a:pt x="344" y="99"/>
                </a:cubicBezTo>
                <a:cubicBezTo>
                  <a:pt x="348" y="100"/>
                  <a:pt x="352" y="102"/>
                  <a:pt x="355" y="104"/>
                </a:cubicBezTo>
                <a:cubicBezTo>
                  <a:pt x="378" y="117"/>
                  <a:pt x="389" y="145"/>
                  <a:pt x="381" y="171"/>
                </a:cubicBezTo>
                <a:cubicBezTo>
                  <a:pt x="371" y="200"/>
                  <a:pt x="339" y="217"/>
                  <a:pt x="309" y="207"/>
                </a:cubicBezTo>
                <a:cubicBezTo>
                  <a:pt x="305" y="206"/>
                  <a:pt x="302" y="204"/>
                  <a:pt x="298" y="202"/>
                </a:cubicBezTo>
                <a:cubicBezTo>
                  <a:pt x="277" y="190"/>
                  <a:pt x="266" y="165"/>
                  <a:pt x="271" y="141"/>
                </a:cubicBezTo>
                <a:cubicBezTo>
                  <a:pt x="272" y="137"/>
                  <a:pt x="271" y="129"/>
                  <a:pt x="269" y="125"/>
                </a:cubicBezTo>
                <a:cubicBezTo>
                  <a:pt x="267" y="122"/>
                  <a:pt x="264" y="119"/>
                  <a:pt x="260" y="117"/>
                </a:cubicBezTo>
                <a:cubicBezTo>
                  <a:pt x="253" y="113"/>
                  <a:pt x="245" y="113"/>
                  <a:pt x="238" y="117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290"/>
                  <a:pt x="138" y="290"/>
                  <a:pt x="138" y="290"/>
                </a:cubicBezTo>
                <a:cubicBezTo>
                  <a:pt x="138" y="298"/>
                  <a:pt x="135" y="305"/>
                  <a:pt x="129" y="311"/>
                </a:cubicBezTo>
                <a:cubicBezTo>
                  <a:pt x="123" y="317"/>
                  <a:pt x="116" y="320"/>
                  <a:pt x="108" y="320"/>
                </a:cubicBezTo>
                <a:cubicBezTo>
                  <a:pt x="103" y="320"/>
                  <a:pt x="97" y="319"/>
                  <a:pt x="92" y="316"/>
                </a:cubicBezTo>
                <a:cubicBezTo>
                  <a:pt x="90" y="315"/>
                  <a:pt x="89" y="313"/>
                  <a:pt x="87" y="312"/>
                </a:cubicBezTo>
                <a:cubicBezTo>
                  <a:pt x="85" y="310"/>
                  <a:pt x="82" y="308"/>
                  <a:pt x="79" y="306"/>
                </a:cubicBezTo>
                <a:cubicBezTo>
                  <a:pt x="61" y="296"/>
                  <a:pt x="37" y="298"/>
                  <a:pt x="22" y="312"/>
                </a:cubicBezTo>
                <a:cubicBezTo>
                  <a:pt x="2" y="330"/>
                  <a:pt x="0" y="361"/>
                  <a:pt x="18" y="382"/>
                </a:cubicBezTo>
                <a:cubicBezTo>
                  <a:pt x="21" y="386"/>
                  <a:pt x="26" y="389"/>
                  <a:pt x="30" y="392"/>
                </a:cubicBezTo>
                <a:cubicBezTo>
                  <a:pt x="48" y="402"/>
                  <a:pt x="72" y="400"/>
                  <a:pt x="87" y="386"/>
                </a:cubicBezTo>
                <a:cubicBezTo>
                  <a:pt x="97" y="377"/>
                  <a:pt x="111" y="375"/>
                  <a:pt x="123" y="382"/>
                </a:cubicBezTo>
                <a:cubicBezTo>
                  <a:pt x="125" y="384"/>
                  <a:pt x="128" y="386"/>
                  <a:pt x="130" y="388"/>
                </a:cubicBezTo>
                <a:cubicBezTo>
                  <a:pt x="135" y="393"/>
                  <a:pt x="138" y="402"/>
                  <a:pt x="138" y="408"/>
                </a:cubicBezTo>
                <a:cubicBezTo>
                  <a:pt x="138" y="523"/>
                  <a:pt x="138" y="523"/>
                  <a:pt x="138" y="523"/>
                </a:cubicBezTo>
                <a:lnTo>
                  <a:pt x="440" y="698"/>
                </a:lnTo>
                <a:close/>
              </a:path>
            </a:pathLst>
          </a:cu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38"/>
          <p:cNvSpPr/>
          <p:nvPr/>
        </p:nvSpPr>
        <p:spPr>
          <a:xfrm>
            <a:off x="595422" y="3441239"/>
            <a:ext cx="2178633" cy="2589574"/>
          </a:xfrm>
          <a:custGeom>
            <a:rect b="b" l="l" r="r" t="t"/>
            <a:pathLst>
              <a:path extrusionOk="0" h="733" w="605">
                <a:moveTo>
                  <a:pt x="302" y="733"/>
                </a:moveTo>
                <a:cubicBezTo>
                  <a:pt x="604" y="558"/>
                  <a:pt x="604" y="558"/>
                  <a:pt x="604" y="558"/>
                </a:cubicBezTo>
                <a:cubicBezTo>
                  <a:pt x="604" y="443"/>
                  <a:pt x="604" y="443"/>
                  <a:pt x="604" y="443"/>
                </a:cubicBezTo>
                <a:cubicBezTo>
                  <a:pt x="605" y="438"/>
                  <a:pt x="602" y="431"/>
                  <a:pt x="599" y="428"/>
                </a:cubicBezTo>
                <a:cubicBezTo>
                  <a:pt x="597" y="426"/>
                  <a:pt x="595" y="425"/>
                  <a:pt x="593" y="423"/>
                </a:cubicBezTo>
                <a:cubicBezTo>
                  <a:pt x="584" y="418"/>
                  <a:pt x="574" y="420"/>
                  <a:pt x="566" y="426"/>
                </a:cubicBezTo>
                <a:cubicBezTo>
                  <a:pt x="548" y="443"/>
                  <a:pt x="522" y="445"/>
                  <a:pt x="500" y="433"/>
                </a:cubicBezTo>
                <a:cubicBezTo>
                  <a:pt x="495" y="430"/>
                  <a:pt x="490" y="426"/>
                  <a:pt x="486" y="422"/>
                </a:cubicBezTo>
                <a:cubicBezTo>
                  <a:pt x="466" y="398"/>
                  <a:pt x="468" y="362"/>
                  <a:pt x="491" y="342"/>
                </a:cubicBezTo>
                <a:cubicBezTo>
                  <a:pt x="511" y="323"/>
                  <a:pt x="545" y="322"/>
                  <a:pt x="567" y="342"/>
                </a:cubicBezTo>
                <a:cubicBezTo>
                  <a:pt x="567" y="343"/>
                  <a:pt x="569" y="343"/>
                  <a:pt x="570" y="344"/>
                </a:cubicBezTo>
                <a:cubicBezTo>
                  <a:pt x="574" y="346"/>
                  <a:pt x="578" y="348"/>
                  <a:pt x="582" y="347"/>
                </a:cubicBezTo>
                <a:cubicBezTo>
                  <a:pt x="594" y="347"/>
                  <a:pt x="604" y="337"/>
                  <a:pt x="604" y="325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490" y="144"/>
                  <a:pt x="485" y="125"/>
                  <a:pt x="493" y="111"/>
                </a:cubicBezTo>
                <a:cubicBezTo>
                  <a:pt x="496" y="105"/>
                  <a:pt x="504" y="99"/>
                  <a:pt x="510" y="97"/>
                </a:cubicBezTo>
                <a:cubicBezTo>
                  <a:pt x="534" y="90"/>
                  <a:pt x="548" y="64"/>
                  <a:pt x="543" y="40"/>
                </a:cubicBezTo>
                <a:cubicBezTo>
                  <a:pt x="540" y="27"/>
                  <a:pt x="532" y="15"/>
                  <a:pt x="519" y="8"/>
                </a:cubicBezTo>
                <a:cubicBezTo>
                  <a:pt x="509" y="2"/>
                  <a:pt x="497" y="0"/>
                  <a:pt x="485" y="2"/>
                </a:cubicBezTo>
                <a:cubicBezTo>
                  <a:pt x="458" y="8"/>
                  <a:pt x="441" y="34"/>
                  <a:pt x="447" y="60"/>
                </a:cubicBezTo>
                <a:cubicBezTo>
                  <a:pt x="450" y="77"/>
                  <a:pt x="440" y="93"/>
                  <a:pt x="424" y="96"/>
                </a:cubicBezTo>
                <a:cubicBezTo>
                  <a:pt x="417" y="98"/>
                  <a:pt x="409" y="97"/>
                  <a:pt x="403" y="93"/>
                </a:cubicBezTo>
                <a:cubicBezTo>
                  <a:pt x="402" y="93"/>
                  <a:pt x="402" y="93"/>
                  <a:pt x="402" y="93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558"/>
                  <a:pt x="0" y="558"/>
                  <a:pt x="0" y="558"/>
                </a:cubicBezTo>
                <a:lnTo>
                  <a:pt x="302" y="733"/>
                </a:lnTo>
                <a:close/>
              </a:path>
            </a:pathLst>
          </a:cu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38"/>
          <p:cNvSpPr/>
          <p:nvPr/>
        </p:nvSpPr>
        <p:spPr>
          <a:xfrm>
            <a:off x="1952514" y="1315817"/>
            <a:ext cx="2175372" cy="2589574"/>
          </a:xfrm>
          <a:custGeom>
            <a:rect b="b" l="l" r="r" t="t"/>
            <a:pathLst>
              <a:path extrusionOk="0" h="733" w="604">
                <a:moveTo>
                  <a:pt x="244" y="533"/>
                </a:moveTo>
                <a:cubicBezTo>
                  <a:pt x="251" y="560"/>
                  <a:pt x="234" y="590"/>
                  <a:pt x="206" y="598"/>
                </a:cubicBezTo>
                <a:cubicBezTo>
                  <a:pt x="202" y="599"/>
                  <a:pt x="196" y="604"/>
                  <a:pt x="194" y="608"/>
                </a:cubicBezTo>
                <a:cubicBezTo>
                  <a:pt x="188" y="619"/>
                  <a:pt x="191" y="633"/>
                  <a:pt x="202" y="639"/>
                </a:cubicBezTo>
                <a:cubicBezTo>
                  <a:pt x="302" y="697"/>
                  <a:pt x="302" y="697"/>
                  <a:pt x="302" y="697"/>
                </a:cubicBezTo>
                <a:cubicBezTo>
                  <a:pt x="402" y="639"/>
                  <a:pt x="402" y="639"/>
                  <a:pt x="402" y="639"/>
                </a:cubicBezTo>
                <a:cubicBezTo>
                  <a:pt x="411" y="634"/>
                  <a:pt x="423" y="634"/>
                  <a:pt x="432" y="639"/>
                </a:cubicBezTo>
                <a:cubicBezTo>
                  <a:pt x="437" y="642"/>
                  <a:pt x="440" y="646"/>
                  <a:pt x="443" y="650"/>
                </a:cubicBezTo>
                <a:cubicBezTo>
                  <a:pt x="447" y="656"/>
                  <a:pt x="448" y="666"/>
                  <a:pt x="446" y="672"/>
                </a:cubicBezTo>
                <a:cubicBezTo>
                  <a:pt x="442" y="692"/>
                  <a:pt x="452" y="714"/>
                  <a:pt x="470" y="725"/>
                </a:cubicBezTo>
                <a:cubicBezTo>
                  <a:pt x="473" y="726"/>
                  <a:pt x="476" y="728"/>
                  <a:pt x="479" y="729"/>
                </a:cubicBezTo>
                <a:cubicBezTo>
                  <a:pt x="492" y="733"/>
                  <a:pt x="505" y="732"/>
                  <a:pt x="517" y="726"/>
                </a:cubicBezTo>
                <a:cubicBezTo>
                  <a:pt x="529" y="720"/>
                  <a:pt x="537" y="710"/>
                  <a:pt x="541" y="697"/>
                </a:cubicBezTo>
                <a:cubicBezTo>
                  <a:pt x="549" y="675"/>
                  <a:pt x="539" y="651"/>
                  <a:pt x="519" y="639"/>
                </a:cubicBezTo>
                <a:cubicBezTo>
                  <a:pt x="516" y="638"/>
                  <a:pt x="513" y="636"/>
                  <a:pt x="510" y="635"/>
                </a:cubicBezTo>
                <a:cubicBezTo>
                  <a:pt x="508" y="634"/>
                  <a:pt x="506" y="634"/>
                  <a:pt x="504" y="633"/>
                </a:cubicBezTo>
                <a:cubicBezTo>
                  <a:pt x="504" y="633"/>
                  <a:pt x="504" y="633"/>
                  <a:pt x="504" y="633"/>
                </a:cubicBezTo>
                <a:cubicBezTo>
                  <a:pt x="492" y="625"/>
                  <a:pt x="486" y="611"/>
                  <a:pt x="491" y="597"/>
                </a:cubicBezTo>
                <a:cubicBezTo>
                  <a:pt x="492" y="591"/>
                  <a:pt x="498" y="583"/>
                  <a:pt x="504" y="580"/>
                </a:cubicBezTo>
                <a:cubicBezTo>
                  <a:pt x="604" y="523"/>
                  <a:pt x="604" y="523"/>
                  <a:pt x="604" y="523"/>
                </a:cubicBezTo>
                <a:cubicBezTo>
                  <a:pt x="604" y="174"/>
                  <a:pt x="604" y="174"/>
                  <a:pt x="604" y="174"/>
                </a:cubicBezTo>
                <a:cubicBezTo>
                  <a:pt x="302" y="0"/>
                  <a:pt x="302" y="0"/>
                  <a:pt x="302" y="0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523"/>
                  <a:pt x="0" y="523"/>
                  <a:pt x="0" y="523"/>
                </a:cubicBezTo>
                <a:cubicBezTo>
                  <a:pt x="100" y="580"/>
                  <a:pt x="100" y="580"/>
                  <a:pt x="100" y="580"/>
                </a:cubicBezTo>
                <a:cubicBezTo>
                  <a:pt x="104" y="583"/>
                  <a:pt x="111" y="584"/>
                  <a:pt x="116" y="583"/>
                </a:cubicBezTo>
                <a:cubicBezTo>
                  <a:pt x="128" y="580"/>
                  <a:pt x="136" y="568"/>
                  <a:pt x="133" y="556"/>
                </a:cubicBezTo>
                <a:cubicBezTo>
                  <a:pt x="130" y="541"/>
                  <a:pt x="133" y="526"/>
                  <a:pt x="141" y="513"/>
                </a:cubicBezTo>
                <a:cubicBezTo>
                  <a:pt x="150" y="501"/>
                  <a:pt x="162" y="492"/>
                  <a:pt x="177" y="489"/>
                </a:cubicBezTo>
                <a:cubicBezTo>
                  <a:pt x="191" y="486"/>
                  <a:pt x="205" y="488"/>
                  <a:pt x="217" y="495"/>
                </a:cubicBezTo>
                <a:cubicBezTo>
                  <a:pt x="231" y="503"/>
                  <a:pt x="241" y="517"/>
                  <a:pt x="244" y="533"/>
                </a:cubicBezTo>
                <a:close/>
              </a:path>
            </a:pathLst>
          </a:cu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38"/>
          <p:cNvSpPr txBox="1"/>
          <p:nvPr/>
        </p:nvSpPr>
        <p:spPr>
          <a:xfrm>
            <a:off x="1949927" y="2359065"/>
            <a:ext cx="2180546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255F57"/>
                </a:solidFill>
                <a:latin typeface="Arial"/>
                <a:ea typeface="Arial"/>
                <a:cs typeface="Arial"/>
                <a:sym typeface="Arial"/>
              </a:rPr>
              <a:t>Администратор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4" name="Google Shape;834;p38"/>
          <p:cNvSpPr txBox="1"/>
          <p:nvPr/>
        </p:nvSpPr>
        <p:spPr>
          <a:xfrm>
            <a:off x="1075915" y="4614952"/>
            <a:ext cx="1214381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A5603A"/>
                </a:solidFill>
                <a:latin typeface="Arial"/>
                <a:ea typeface="Arial"/>
                <a:cs typeface="Arial"/>
                <a:sym typeface="Arial"/>
              </a:rPr>
              <a:t>Студент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5" name="Google Shape;835;p38"/>
          <p:cNvSpPr txBox="1"/>
          <p:nvPr/>
        </p:nvSpPr>
        <p:spPr>
          <a:xfrm>
            <a:off x="3375701" y="4601647"/>
            <a:ext cx="2156710" cy="3966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178392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6" name="Google Shape;836;p38"/>
          <p:cNvSpPr/>
          <p:nvPr/>
        </p:nvSpPr>
        <p:spPr>
          <a:xfrm>
            <a:off x="6468375" y="4294200"/>
            <a:ext cx="5509800" cy="16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Домашние команды перераспределяются и определяют все необходимые услуги и полезные предложения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urrent State - CurrentState-v3 (2).png" id="841" name="Google Shape;841;p39"/>
          <p:cNvPicPr preferRelativeResize="0"/>
          <p:nvPr/>
        </p:nvPicPr>
        <p:blipFill rotWithShape="1">
          <a:blip r:embed="rId3">
            <a:alphaModFix/>
          </a:blip>
          <a:srcRect b="136" l="5" r="315" t="0"/>
          <a:stretch/>
        </p:blipFill>
        <p:spPr>
          <a:xfrm>
            <a:off x="5839752" y="0"/>
            <a:ext cx="635224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42" name="Google Shape;842;p39"/>
          <p:cNvSpPr/>
          <p:nvPr/>
        </p:nvSpPr>
        <p:spPr>
          <a:xfrm>
            <a:off x="0" y="0"/>
            <a:ext cx="5839752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3" name="Google Shape;843;p39"/>
          <p:cNvSpPr txBox="1"/>
          <p:nvPr/>
        </p:nvSpPr>
        <p:spPr>
          <a:xfrm>
            <a:off x="1938125" y="2459500"/>
            <a:ext cx="3459900" cy="13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ru-RU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Комплекс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ru-RU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технологий</a:t>
            </a:r>
            <a:r>
              <a:rPr b="1" i="0" lang="ru-RU" sz="4000" u="none" cap="none" strike="noStrike">
                <a:solidFill>
                  <a:srgbClr val="FFFFFF"/>
                </a:solidFill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asu birdseye view" id="73" name="Google Shape;73;p13"/>
          <p:cNvPicPr preferRelativeResize="0"/>
          <p:nvPr/>
        </p:nvPicPr>
        <p:blipFill rotWithShape="1">
          <a:blip r:embed="rId3">
            <a:alphaModFix/>
          </a:blip>
          <a:srcRect b="15625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chemeClr val="lt1"/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Что представляет собой Университет штата Аризона?</a:t>
            </a:r>
            <a:endParaRPr/>
          </a:p>
        </p:txBody>
      </p:sp>
      <p:grpSp>
        <p:nvGrpSpPr>
          <p:cNvPr id="76" name="Google Shape;76;p13"/>
          <p:cNvGrpSpPr/>
          <p:nvPr/>
        </p:nvGrpSpPr>
        <p:grpSpPr>
          <a:xfrm>
            <a:off x="529163" y="1956816"/>
            <a:ext cx="2651760" cy="2651760"/>
            <a:chOff x="529163" y="1408176"/>
            <a:chExt cx="2651760" cy="2651760"/>
          </a:xfrm>
        </p:grpSpPr>
        <p:sp>
          <p:nvSpPr>
            <p:cNvPr id="77" name="Google Shape;77;p13"/>
            <p:cNvSpPr/>
            <p:nvPr/>
          </p:nvSpPr>
          <p:spPr>
            <a:xfrm>
              <a:off x="52916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3"/>
            <p:cNvSpPr txBox="1"/>
            <p:nvPr/>
          </p:nvSpPr>
          <p:spPr>
            <a:xfrm>
              <a:off x="594162" y="2257002"/>
              <a:ext cx="2521760" cy="1281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Государственный </a:t>
              </a:r>
              <a:b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университет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" name="Google Shape;79;p13"/>
          <p:cNvGrpSpPr/>
          <p:nvPr/>
        </p:nvGrpSpPr>
        <p:grpSpPr>
          <a:xfrm>
            <a:off x="3382091" y="1956816"/>
            <a:ext cx="2651760" cy="2651760"/>
            <a:chOff x="3382091" y="1408176"/>
            <a:chExt cx="2651760" cy="2651760"/>
          </a:xfrm>
        </p:grpSpPr>
        <p:sp>
          <p:nvSpPr>
            <p:cNvPr id="80" name="Google Shape;80;p13"/>
            <p:cNvSpPr/>
            <p:nvPr/>
          </p:nvSpPr>
          <p:spPr>
            <a:xfrm>
              <a:off x="3382091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3"/>
            <p:cNvSpPr txBox="1"/>
            <p:nvPr/>
          </p:nvSpPr>
          <p:spPr>
            <a:xfrm>
              <a:off x="3447090" y="2093578"/>
              <a:ext cx="2521761" cy="1281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98 000 студентов </a:t>
              </a:r>
              <a:b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(2017 г.)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" name="Google Shape;82;p13"/>
          <p:cNvGrpSpPr/>
          <p:nvPr/>
        </p:nvGrpSpPr>
        <p:grpSpPr>
          <a:xfrm>
            <a:off x="6257456" y="1956816"/>
            <a:ext cx="2651760" cy="2651760"/>
            <a:chOff x="6257456" y="1408176"/>
            <a:chExt cx="2651760" cy="2651760"/>
          </a:xfrm>
        </p:grpSpPr>
        <p:sp>
          <p:nvSpPr>
            <p:cNvPr id="83" name="Google Shape;83;p13"/>
            <p:cNvSpPr/>
            <p:nvPr/>
          </p:nvSpPr>
          <p:spPr>
            <a:xfrm>
              <a:off x="6257456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3"/>
            <p:cNvSpPr txBox="1"/>
            <p:nvPr/>
          </p:nvSpPr>
          <p:spPr>
            <a:xfrm>
              <a:off x="6322456" y="2093578"/>
              <a:ext cx="2521761" cy="16780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Расходы на исследования –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$541 млн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" name="Google Shape;85;p13"/>
          <p:cNvGrpSpPr/>
          <p:nvPr/>
        </p:nvGrpSpPr>
        <p:grpSpPr>
          <a:xfrm>
            <a:off x="9110383" y="1956816"/>
            <a:ext cx="2651760" cy="2651760"/>
            <a:chOff x="9110383" y="1408176"/>
            <a:chExt cx="2651760" cy="2651760"/>
          </a:xfrm>
        </p:grpSpPr>
        <p:sp>
          <p:nvSpPr>
            <p:cNvPr id="86" name="Google Shape;86;p13"/>
            <p:cNvSpPr/>
            <p:nvPr/>
          </p:nvSpPr>
          <p:spPr>
            <a:xfrm>
              <a:off x="911038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3"/>
            <p:cNvSpPr txBox="1"/>
            <p:nvPr/>
          </p:nvSpPr>
          <p:spPr>
            <a:xfrm>
              <a:off x="9175383" y="2045692"/>
              <a:ext cx="2521760" cy="1281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600"/>
                <a:buFont typeface="Arial"/>
                <a:buNone/>
              </a:pP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Городское население </a:t>
              </a:r>
              <a:b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– 4,5 млн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SU-Online-3rd-Party-Tools.pdf" id="848" name="Google Shape;848;p40"/>
          <p:cNvPicPr preferRelativeResize="0"/>
          <p:nvPr/>
        </p:nvPicPr>
        <p:blipFill rotWithShape="1">
          <a:blip r:embed="rId3">
            <a:alphaModFix/>
          </a:blip>
          <a:srcRect b="1825" l="0" r="0" t="9667"/>
          <a:stretch/>
        </p:blipFill>
        <p:spPr>
          <a:xfrm>
            <a:off x="211503" y="0"/>
            <a:ext cx="5892530" cy="6749145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40"/>
          <p:cNvSpPr/>
          <p:nvPr/>
        </p:nvSpPr>
        <p:spPr>
          <a:xfrm>
            <a:off x="2890591" y="0"/>
            <a:ext cx="3461657" cy="93617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40"/>
          <p:cNvSpPr/>
          <p:nvPr/>
        </p:nvSpPr>
        <p:spPr>
          <a:xfrm>
            <a:off x="6352248" y="0"/>
            <a:ext cx="5839752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40"/>
          <p:cNvSpPr txBox="1"/>
          <p:nvPr/>
        </p:nvSpPr>
        <p:spPr>
          <a:xfrm>
            <a:off x="6794099" y="2459504"/>
            <a:ext cx="4961004" cy="19221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ru-RU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Система управления обучением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41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7" name="Google Shape;857;p41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858" name="Google Shape;858;p41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41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41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41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41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41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64" name="Google Shape;864;p41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865" name="Google Shape;865;p41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866" name="Google Shape;866;p41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867" name="Google Shape;867;p41"/>
          <p:cNvSpPr txBox="1"/>
          <p:nvPr/>
        </p:nvSpPr>
        <p:spPr>
          <a:xfrm>
            <a:off x="10515850" y="347675"/>
            <a:ext cx="16761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41"/>
          <p:cNvSpPr txBox="1"/>
          <p:nvPr>
            <p:ph type="title"/>
          </p:nvPr>
        </p:nvSpPr>
        <p:spPr>
          <a:xfrm>
            <a:off x="149500" y="195000"/>
            <a:ext cx="10366200" cy="825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000" u="none" strike="noStrike">
                <a:latin typeface="Arial"/>
                <a:ea typeface="Arial"/>
                <a:cs typeface="Arial"/>
                <a:sym typeface="Arial"/>
              </a:rPr>
              <a:t>Проанализируйте свою технологическую среду</a:t>
            </a:r>
            <a:endParaRPr sz="3000"/>
          </a:p>
        </p:txBody>
      </p:sp>
      <p:grpSp>
        <p:nvGrpSpPr>
          <p:cNvPr id="869" name="Google Shape;869;p41"/>
          <p:cNvGrpSpPr/>
          <p:nvPr/>
        </p:nvGrpSpPr>
        <p:grpSpPr>
          <a:xfrm>
            <a:off x="361525" y="1122637"/>
            <a:ext cx="3751675" cy="2611200"/>
            <a:chOff x="501617" y="1292396"/>
            <a:chExt cx="3751675" cy="2611200"/>
          </a:xfrm>
        </p:grpSpPr>
        <p:sp>
          <p:nvSpPr>
            <p:cNvPr id="870" name="Google Shape;870;p41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41"/>
            <p:cNvSpPr txBox="1"/>
            <p:nvPr/>
          </p:nvSpPr>
          <p:spPr>
            <a:xfrm>
              <a:off x="501617" y="1292396"/>
              <a:ext cx="1562400" cy="261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41"/>
            <p:cNvSpPr txBox="1"/>
            <p:nvPr/>
          </p:nvSpPr>
          <p:spPr>
            <a:xfrm>
              <a:off x="1615092" y="1956559"/>
              <a:ext cx="2638200" cy="1921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Запишите каждую систему </a:t>
              </a:r>
              <a:b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 вашем учебном заведении </a:t>
              </a:r>
              <a:b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 стикере </a:t>
              </a:r>
              <a:b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(SIS, LMS и </a:t>
              </a: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т. д.)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3" name="Google Shape;873;p41"/>
          <p:cNvGrpSpPr/>
          <p:nvPr/>
        </p:nvGrpSpPr>
        <p:grpSpPr>
          <a:xfrm>
            <a:off x="4242425" y="1122625"/>
            <a:ext cx="3643475" cy="2499000"/>
            <a:chOff x="4382517" y="1292384"/>
            <a:chExt cx="3643475" cy="2499000"/>
          </a:xfrm>
        </p:grpSpPr>
        <p:sp>
          <p:nvSpPr>
            <p:cNvPr id="874" name="Google Shape;874;p41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45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41"/>
            <p:cNvSpPr txBox="1"/>
            <p:nvPr/>
          </p:nvSpPr>
          <p:spPr>
            <a:xfrm>
              <a:off x="4382517" y="1292384"/>
              <a:ext cx="1562400" cy="249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6" name="Google Shape;876;p41"/>
            <p:cNvSpPr txBox="1"/>
            <p:nvPr/>
          </p:nvSpPr>
          <p:spPr>
            <a:xfrm>
              <a:off x="5745692" y="2169584"/>
              <a:ext cx="2280300" cy="131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Сгруппируйте стикеры по функциям на флипчарте/стене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7" name="Google Shape;877;p41"/>
          <p:cNvGrpSpPr/>
          <p:nvPr/>
        </p:nvGrpSpPr>
        <p:grpSpPr>
          <a:xfrm>
            <a:off x="7782400" y="1122625"/>
            <a:ext cx="3822100" cy="2457208"/>
            <a:chOff x="7922492" y="1292384"/>
            <a:chExt cx="3822100" cy="2457208"/>
          </a:xfrm>
        </p:grpSpPr>
        <p:sp>
          <p:nvSpPr>
            <p:cNvPr id="878" name="Google Shape;878;p41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450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41"/>
            <p:cNvSpPr txBox="1"/>
            <p:nvPr/>
          </p:nvSpPr>
          <p:spPr>
            <a:xfrm>
              <a:off x="7922492" y="1292384"/>
              <a:ext cx="1562400" cy="240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41"/>
            <p:cNvSpPr txBox="1"/>
            <p:nvPr/>
          </p:nvSpPr>
          <p:spPr>
            <a:xfrm>
              <a:off x="9320592" y="2194421"/>
              <a:ext cx="2424000" cy="1317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Нарисуйте линии между стикерами с интегрированными компонентами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1" name="Google Shape;881;p41"/>
          <p:cNvGrpSpPr/>
          <p:nvPr/>
        </p:nvGrpSpPr>
        <p:grpSpPr>
          <a:xfrm>
            <a:off x="2342174" y="3104001"/>
            <a:ext cx="3812851" cy="3066304"/>
            <a:chOff x="4330620" y="1292375"/>
            <a:chExt cx="3812851" cy="3066304"/>
          </a:xfrm>
        </p:grpSpPr>
        <p:sp>
          <p:nvSpPr>
            <p:cNvPr id="882" name="Google Shape;882;p41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rgbClr val="F7577B">
                    <a:alpha val="67450"/>
                  </a:srgbClr>
                </a:gs>
                <a:gs pos="100000">
                  <a:srgbClr val="F7577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41"/>
            <p:cNvSpPr txBox="1"/>
            <p:nvPr/>
          </p:nvSpPr>
          <p:spPr>
            <a:xfrm>
              <a:off x="4330620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41"/>
            <p:cNvSpPr txBox="1"/>
            <p:nvPr/>
          </p:nvSpPr>
          <p:spPr>
            <a:xfrm>
              <a:off x="5799571" y="2290574"/>
              <a:ext cx="2343900" cy="131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Определите необходимые интеграционные решения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5" name="Google Shape;885;p41"/>
          <p:cNvGrpSpPr/>
          <p:nvPr/>
        </p:nvGrpSpPr>
        <p:grpSpPr>
          <a:xfrm>
            <a:off x="5961453" y="3104000"/>
            <a:ext cx="3822277" cy="3066304"/>
            <a:chOff x="7922495" y="1292375"/>
            <a:chExt cx="3997781" cy="3066304"/>
          </a:xfrm>
        </p:grpSpPr>
        <p:sp>
          <p:nvSpPr>
            <p:cNvPr id="886" name="Google Shape;886;p41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64000">
                  <a:srgbClr val="001698">
                    <a:alpha val="67450"/>
                  </a:srgbClr>
                </a:gs>
                <a:gs pos="99000">
                  <a:srgbClr val="001698">
                    <a:alpha val="0"/>
                  </a:srgbClr>
                </a:gs>
                <a:gs pos="100000">
                  <a:srgbClr val="00169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41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41"/>
            <p:cNvSpPr txBox="1"/>
            <p:nvPr/>
          </p:nvSpPr>
          <p:spPr>
            <a:xfrm>
              <a:off x="9331576" y="2171025"/>
              <a:ext cx="2588700" cy="136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Выявите недостающие или неисправные системы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3" name="Google Shape;893;p42"/>
          <p:cNvCxnSpPr/>
          <p:nvPr/>
        </p:nvCxnSpPr>
        <p:spPr>
          <a:xfrm>
            <a:off x="6185391" y="5667767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894" name="Google Shape;894;p42"/>
          <p:cNvSpPr txBox="1"/>
          <p:nvPr/>
        </p:nvSpPr>
        <p:spPr>
          <a:xfrm>
            <a:off x="8146663" y="5483272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63 %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5" name="Google Shape;895;p42"/>
          <p:cNvCxnSpPr/>
          <p:nvPr/>
        </p:nvCxnSpPr>
        <p:spPr>
          <a:xfrm>
            <a:off x="6185391" y="3681392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896" name="Google Shape;896;p42"/>
          <p:cNvCxnSpPr/>
          <p:nvPr/>
        </p:nvCxnSpPr>
        <p:spPr>
          <a:xfrm>
            <a:off x="6185391" y="4442355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897" name="Google Shape;897;p42"/>
          <p:cNvCxnSpPr/>
          <p:nvPr/>
        </p:nvCxnSpPr>
        <p:spPr>
          <a:xfrm>
            <a:off x="6185391" y="5043608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898" name="Google Shape;898;p42"/>
          <p:cNvCxnSpPr/>
          <p:nvPr/>
        </p:nvCxnSpPr>
        <p:spPr>
          <a:xfrm>
            <a:off x="6185391" y="2972725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899" name="Google Shape;899;p4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Воронка</a:t>
            </a:r>
            <a:endParaRPr/>
          </a:p>
        </p:txBody>
      </p:sp>
      <p:sp>
        <p:nvSpPr>
          <p:cNvPr id="900" name="Google Shape;900;p42"/>
          <p:cNvSpPr/>
          <p:nvPr/>
        </p:nvSpPr>
        <p:spPr>
          <a:xfrm>
            <a:off x="0" y="5949811"/>
            <a:ext cx="12192000" cy="908189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42"/>
          <p:cNvSpPr txBox="1"/>
          <p:nvPr/>
        </p:nvSpPr>
        <p:spPr>
          <a:xfrm>
            <a:off x="8146666" y="2794800"/>
            <a:ext cx="577157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5 %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2" name="Google Shape;902;p42"/>
          <p:cNvSpPr txBox="1"/>
          <p:nvPr/>
        </p:nvSpPr>
        <p:spPr>
          <a:xfrm>
            <a:off x="8146666" y="3466821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28 %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3" name="Google Shape;903;p42"/>
          <p:cNvSpPr txBox="1"/>
          <p:nvPr/>
        </p:nvSpPr>
        <p:spPr>
          <a:xfrm>
            <a:off x="8146663" y="4238648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36 %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42"/>
          <p:cNvSpPr txBox="1"/>
          <p:nvPr/>
        </p:nvSpPr>
        <p:spPr>
          <a:xfrm>
            <a:off x="8146663" y="4859113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88 %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42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6" name="Google Shape;906;p42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07" name="Google Shape;907;p42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42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42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42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42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42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13" name="Google Shape;913;p42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14" name="Google Shape;914;p42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15" name="Google Shape;915;p42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916" name="Google Shape;916;p42"/>
          <p:cNvSpPr txBox="1"/>
          <p:nvPr/>
        </p:nvSpPr>
        <p:spPr>
          <a:xfrm>
            <a:off x="10271201" y="231900"/>
            <a:ext cx="17862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7" name="Google Shape;917;p42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8" name="Google Shape;918;p42"/>
          <p:cNvGrpSpPr/>
          <p:nvPr/>
        </p:nvGrpSpPr>
        <p:grpSpPr>
          <a:xfrm>
            <a:off x="2169555" y="1623665"/>
            <a:ext cx="5730415" cy="1695384"/>
            <a:chOff x="1840676" y="1545354"/>
            <a:chExt cx="5760090" cy="1501394"/>
          </a:xfrm>
        </p:grpSpPr>
        <p:grpSp>
          <p:nvGrpSpPr>
            <p:cNvPr id="919" name="Google Shape;919;p42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920" name="Google Shape;920;p4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D9F1E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42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fmla="val 52204" name="adj"/>
                </a:avLst>
              </a:prstGeom>
              <a:solidFill>
                <a:srgbClr val="B6E3D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2" name="Google Shape;922;p42"/>
            <p:cNvSpPr txBox="1"/>
            <p:nvPr/>
          </p:nvSpPr>
          <p:spPr>
            <a:xfrm>
              <a:off x="3780540" y="1784264"/>
              <a:ext cx="1880361" cy="2972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ПЕРСПЕКТИВЫ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42"/>
            <p:cNvSpPr txBox="1"/>
            <p:nvPr/>
          </p:nvSpPr>
          <p:spPr>
            <a:xfrm>
              <a:off x="4069658" y="2502123"/>
              <a:ext cx="1302132" cy="2972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ЗАПРОСЫ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4" name="Google Shape;924;p42"/>
          <p:cNvGrpSpPr/>
          <p:nvPr/>
        </p:nvGrpSpPr>
        <p:grpSpPr>
          <a:xfrm>
            <a:off x="2622424" y="3312565"/>
            <a:ext cx="4832698" cy="1429790"/>
            <a:chOff x="1840676" y="1545354"/>
            <a:chExt cx="5760090" cy="1501394"/>
          </a:xfrm>
        </p:grpSpPr>
        <p:grpSp>
          <p:nvGrpSpPr>
            <p:cNvPr id="925" name="Google Shape;925;p42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926" name="Google Shape;926;p4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93D5CC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7" name="Google Shape;927;p42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fmla="val 53899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8" name="Google Shape;928;p42"/>
            <p:cNvSpPr txBox="1"/>
            <p:nvPr/>
          </p:nvSpPr>
          <p:spPr>
            <a:xfrm>
              <a:off x="2611526" y="1784263"/>
              <a:ext cx="4218390" cy="3524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НАЧАЛО ПОДАЧИ ЗАЯВЛЕНИЙ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42"/>
            <p:cNvSpPr txBox="1"/>
            <p:nvPr/>
          </p:nvSpPr>
          <p:spPr>
            <a:xfrm>
              <a:off x="2243139" y="2502122"/>
              <a:ext cx="4955168" cy="3524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ЗАВЕРШЕНИЕ ПОДАЧИ ЗАЯВЛЕНИЙ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0" name="Google Shape;930;p42"/>
          <p:cNvGrpSpPr/>
          <p:nvPr/>
        </p:nvGrpSpPr>
        <p:grpSpPr>
          <a:xfrm>
            <a:off x="2997795" y="4742870"/>
            <a:ext cx="4073934" cy="1205303"/>
            <a:chOff x="1840676" y="1545354"/>
            <a:chExt cx="5760090" cy="1501393"/>
          </a:xfrm>
        </p:grpSpPr>
        <p:grpSp>
          <p:nvGrpSpPr>
            <p:cNvPr id="931" name="Google Shape;931;p42"/>
            <p:cNvGrpSpPr/>
            <p:nvPr/>
          </p:nvGrpSpPr>
          <p:grpSpPr>
            <a:xfrm>
              <a:off x="1840676" y="1545354"/>
              <a:ext cx="5760090" cy="1501393"/>
              <a:chOff x="1840676" y="1414559"/>
              <a:chExt cx="5760090" cy="2017470"/>
            </a:xfrm>
          </p:grpSpPr>
          <p:sp>
            <p:nvSpPr>
              <p:cNvPr id="932" name="Google Shape;932;p4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378E8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42"/>
              <p:cNvSpPr/>
              <p:nvPr/>
            </p:nvSpPr>
            <p:spPr>
              <a:xfrm rot="10800000">
                <a:off x="1840676" y="2423294"/>
                <a:ext cx="5760090" cy="1008735"/>
              </a:xfrm>
              <a:prstGeom prst="trapezoid">
                <a:avLst>
                  <a:gd fmla="val 60294" name="adj"/>
                </a:avLst>
              </a:prstGeom>
              <a:solidFill>
                <a:srgbClr val="255E5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34" name="Google Shape;934;p42"/>
            <p:cNvSpPr txBox="1"/>
            <p:nvPr/>
          </p:nvSpPr>
          <p:spPr>
            <a:xfrm>
              <a:off x="3940860" y="1674097"/>
              <a:ext cx="1559724" cy="4180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ПРИНЯТ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5" name="Google Shape;935;p42"/>
            <p:cNvSpPr txBox="1"/>
            <p:nvPr/>
          </p:nvSpPr>
          <p:spPr>
            <a:xfrm>
              <a:off x="3742025" y="2430932"/>
              <a:ext cx="1957406" cy="4180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ЗАЧИСЛЕН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6" name="Google Shape;936;p42"/>
          <p:cNvSpPr txBox="1"/>
          <p:nvPr/>
        </p:nvSpPr>
        <p:spPr>
          <a:xfrm>
            <a:off x="8146666" y="2265498"/>
            <a:ext cx="3016406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Коэффициент пересчета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1" name="Google Shape;941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059" y="1020726"/>
            <a:ext cx="11118819" cy="5262035"/>
          </a:xfrm>
          <a:prstGeom prst="rect">
            <a:avLst/>
          </a:prstGeom>
          <a:noFill/>
          <a:ln>
            <a:noFill/>
          </a:ln>
        </p:spPr>
      </p:pic>
      <p:sp>
        <p:nvSpPr>
          <p:cNvPr id="942" name="Google Shape;942;p4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Планирование набора</a:t>
            </a:r>
            <a:endParaRPr/>
          </a:p>
        </p:txBody>
      </p:sp>
      <p:pic>
        <p:nvPicPr>
          <p:cNvPr id="943" name="Google Shape;943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1058" y="1020726"/>
            <a:ext cx="11118819" cy="5262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43"/>
          <p:cNvPicPr preferRelativeResize="0"/>
          <p:nvPr/>
        </p:nvPicPr>
        <p:blipFill rotWithShape="1">
          <a:blip r:embed="rId5">
            <a:alphaModFix/>
          </a:blip>
          <a:srcRect b="21614" l="26018" r="51834" t="13324"/>
          <a:stretch/>
        </p:blipFill>
        <p:spPr>
          <a:xfrm>
            <a:off x="3225800" y="1714500"/>
            <a:ext cx="2460626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5" name="Google Shape;945;p43"/>
          <p:cNvSpPr/>
          <p:nvPr/>
        </p:nvSpPr>
        <p:spPr>
          <a:xfrm>
            <a:off x="3225799" y="1714500"/>
            <a:ext cx="2470895" cy="3529016"/>
          </a:xfrm>
          <a:prstGeom prst="rect">
            <a:avLst/>
          </a:prstGeom>
          <a:noFill/>
          <a:ln cap="flat" cmpd="sng" w="1905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38100" rotWithShape="0" algn="tl" dir="2700000" dist="12700">
              <a:srgbClr val="000000">
                <a:alpha val="2823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43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7" name="Google Shape;947;p43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48" name="Google Shape;948;p43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43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43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1" name="Google Shape;951;p43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43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43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54" name="Google Shape;954;p43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55" name="Google Shape;955;p43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56" name="Google Shape;956;p43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957" name="Google Shape;957;p43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44"/>
          <p:cNvSpPr/>
          <p:nvPr/>
        </p:nvSpPr>
        <p:spPr>
          <a:xfrm rot="-5400000">
            <a:off x="2942984" y="3122291"/>
            <a:ext cx="3308350" cy="1902466"/>
          </a:xfrm>
          <a:prstGeom prst="trapezoid">
            <a:avLst>
              <a:gd fmla="val 74183" name="adj"/>
            </a:avLst>
          </a:prstGeom>
          <a:gradFill>
            <a:gsLst>
              <a:gs pos="0">
                <a:srgbClr val="D7D7D7"/>
              </a:gs>
              <a:gs pos="100000">
                <a:schemeClr val="lt1"/>
              </a:gs>
            </a:gsLst>
            <a:lin ang="2700000" scaled="0"/>
          </a:gradFill>
          <a:ln cap="flat" cmpd="sng" w="19050">
            <a:solidFill>
              <a:schemeClr val="accent3"/>
            </a:solidFill>
            <a:prstDash val="dot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4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Коучинг</a:t>
            </a:r>
            <a:endParaRPr/>
          </a:p>
        </p:txBody>
      </p:sp>
      <p:pic>
        <p:nvPicPr>
          <p:cNvPr id="964" name="Google Shape;96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16872" y="2544920"/>
            <a:ext cx="5124562" cy="3416374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44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6" name="Google Shape;966;p44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67" name="Google Shape;967;p44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44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44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44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44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44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3" name="Google Shape;973;p44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74" name="Google Shape;974;p44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75" name="Google Shape;975;p44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976" name="Google Shape;976;p44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7" name="Google Shape;977;p44"/>
          <p:cNvSpPr/>
          <p:nvPr/>
        </p:nvSpPr>
        <p:spPr>
          <a:xfrm>
            <a:off x="497141" y="1599469"/>
            <a:ext cx="3696536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Осень'12 AC–BC – Весна'13 AC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8" name="Google Shape;978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6352" y="906750"/>
            <a:ext cx="7240851" cy="5725626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44"/>
          <p:cNvSpPr/>
          <p:nvPr/>
        </p:nvSpPr>
        <p:spPr>
          <a:xfrm>
            <a:off x="5059378" y="1599469"/>
            <a:ext cx="2662039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активные группы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4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Численность студентов</a:t>
            </a:r>
            <a:endParaRPr/>
          </a:p>
        </p:txBody>
      </p:sp>
      <p:pic>
        <p:nvPicPr>
          <p:cNvPr id="985" name="Google Shape;98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945" y="1438210"/>
            <a:ext cx="4373102" cy="2388070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45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7" name="Google Shape;987;p45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88" name="Google Shape;988;p45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45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45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45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45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45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94" name="Google Shape;994;p45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95" name="Google Shape;995;p45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96" name="Google Shape;996;p45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997" name="Google Shape;997;p45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" name="Google Shape;998;p45"/>
          <p:cNvSpPr/>
          <p:nvPr/>
        </p:nvSpPr>
        <p:spPr>
          <a:xfrm>
            <a:off x="1527935" y="1217732"/>
            <a:ext cx="1865906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Пол студентов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9" name="Google Shape;999;p45"/>
          <p:cNvCxnSpPr/>
          <p:nvPr/>
        </p:nvCxnSpPr>
        <p:spPr>
          <a:xfrm>
            <a:off x="844819" y="3858938"/>
            <a:ext cx="10502363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1000" name="Google Shape;1000;p45"/>
          <p:cNvCxnSpPr/>
          <p:nvPr/>
        </p:nvCxnSpPr>
        <p:spPr>
          <a:xfrm rot="-5400000">
            <a:off x="2534995" y="3887925"/>
            <a:ext cx="4899430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pic>
        <p:nvPicPr>
          <p:cNvPr id="1001" name="Google Shape;1001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1945" y="4258089"/>
            <a:ext cx="4373102" cy="2388070"/>
          </a:xfrm>
          <a:prstGeom prst="rect">
            <a:avLst/>
          </a:prstGeom>
          <a:noFill/>
          <a:ln>
            <a:noFill/>
          </a:ln>
        </p:spPr>
      </p:pic>
      <p:sp>
        <p:nvSpPr>
          <p:cNvPr id="1002" name="Google Shape;1002;p45"/>
          <p:cNvSpPr/>
          <p:nvPr/>
        </p:nvSpPr>
        <p:spPr>
          <a:xfrm>
            <a:off x="727832" y="4037611"/>
            <a:ext cx="3466118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Местожительство студентов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3" name="Google Shape;1003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69212" y="298014"/>
            <a:ext cx="5877970" cy="372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69212" y="4112369"/>
            <a:ext cx="6410367" cy="2418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4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Коучинг / Партнерская деятельность</a:t>
            </a:r>
            <a:endParaRPr/>
          </a:p>
        </p:txBody>
      </p:sp>
      <p:sp>
        <p:nvSpPr>
          <p:cNvPr id="1010" name="Google Shape;1010;p46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1" name="Google Shape;1011;p46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1012" name="Google Shape;1012;p46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46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46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46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46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46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18" name="Google Shape;1018;p46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19" name="Google Shape;1019;p46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20" name="Google Shape;1020;p46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021" name="Google Shape;1021;p46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 Shot 2013-05-06 at 2.42.23 PM.png" id="1022" name="Google Shape;1022;p46"/>
          <p:cNvPicPr preferRelativeResize="0"/>
          <p:nvPr/>
        </p:nvPicPr>
        <p:blipFill rotWithShape="1">
          <a:blip r:embed="rId3">
            <a:alphaModFix/>
          </a:blip>
          <a:srcRect b="1627" l="508" r="506" t="768"/>
          <a:stretch/>
        </p:blipFill>
        <p:spPr>
          <a:xfrm>
            <a:off x="667910" y="1385455"/>
            <a:ext cx="9498041" cy="50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4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4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Отслеживать все действия</a:t>
            </a:r>
            <a:endParaRPr/>
          </a:p>
        </p:txBody>
      </p:sp>
      <p:grpSp>
        <p:nvGrpSpPr>
          <p:cNvPr id="1029" name="Google Shape;1029;p47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030" name="Google Shape;1030;p47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1" name="Google Shape;1031;p47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47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47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4" name="Google Shape;1034;p47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47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36" name="Google Shape;1036;p47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37" name="Google Shape;1037;p47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38" name="Google Shape;1038;p47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039" name="Google Shape;1039;p47"/>
          <p:cNvSpPr txBox="1"/>
          <p:nvPr/>
        </p:nvSpPr>
        <p:spPr>
          <a:xfrm>
            <a:off x="10260028" y="314341"/>
            <a:ext cx="2088379" cy="305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0" name="Google Shape;1040;p47"/>
          <p:cNvGrpSpPr/>
          <p:nvPr/>
        </p:nvGrpSpPr>
        <p:grpSpPr>
          <a:xfrm>
            <a:off x="501628" y="1292375"/>
            <a:ext cx="3693113" cy="3066304"/>
            <a:chOff x="501628" y="1292375"/>
            <a:chExt cx="3693113" cy="3066304"/>
          </a:xfrm>
        </p:grpSpPr>
        <p:sp>
          <p:nvSpPr>
            <p:cNvPr id="1041" name="Google Shape;1041;p4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47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3" name="Google Shape;1043;p47"/>
            <p:cNvSpPr txBox="1"/>
            <p:nvPr/>
          </p:nvSpPr>
          <p:spPr>
            <a:xfrm>
              <a:off x="1714500" y="2044575"/>
              <a:ext cx="2480100" cy="161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Провести мозговой штурм и обсудить вопросы, связанные с контролем и отчетностью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4" name="Google Shape;1044;p47"/>
          <p:cNvGrpSpPr/>
          <p:nvPr/>
        </p:nvGrpSpPr>
        <p:grpSpPr>
          <a:xfrm>
            <a:off x="4330621" y="1292375"/>
            <a:ext cx="3591729" cy="3066304"/>
            <a:chOff x="4330621" y="1292375"/>
            <a:chExt cx="3591729" cy="3066304"/>
          </a:xfrm>
        </p:grpSpPr>
        <p:sp>
          <p:nvSpPr>
            <p:cNvPr id="1045" name="Google Shape;1045;p47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8000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47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47"/>
            <p:cNvSpPr txBox="1"/>
            <p:nvPr/>
          </p:nvSpPr>
          <p:spPr>
            <a:xfrm>
              <a:off x="5739850" y="2107575"/>
              <a:ext cx="2182500" cy="149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ru-RU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Расположите вопросы в порядке значимости для вашей команды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8" name="Google Shape;1048;p47"/>
          <p:cNvGrpSpPr/>
          <p:nvPr/>
        </p:nvGrpSpPr>
        <p:grpSpPr>
          <a:xfrm>
            <a:off x="7922177" y="1292380"/>
            <a:ext cx="3803008" cy="3066304"/>
            <a:chOff x="7922495" y="1292375"/>
            <a:chExt cx="4151302" cy="3066304"/>
          </a:xfrm>
        </p:grpSpPr>
        <p:sp>
          <p:nvSpPr>
            <p:cNvPr id="1049" name="Google Shape;1049;p47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450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47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47"/>
            <p:cNvSpPr txBox="1"/>
            <p:nvPr/>
          </p:nvSpPr>
          <p:spPr>
            <a:xfrm>
              <a:off x="9353997" y="2348120"/>
              <a:ext cx="2719800" cy="119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Каждая группа задает </a:t>
              </a:r>
              <a:b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вопрос.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4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48"/>
          <p:cNvSpPr/>
          <p:nvPr/>
        </p:nvSpPr>
        <p:spPr>
          <a:xfrm>
            <a:off x="768096" y="3980852"/>
            <a:ext cx="8558784" cy="883589"/>
          </a:xfrm>
          <a:prstGeom prst="roundRect">
            <a:avLst>
              <a:gd fmla="val 5556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0" spcFirstLastPara="1" rIns="164590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Отдел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$120 000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(30 %)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8" name="Google Shape;1058;p48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850390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Партнерский платеж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(20 %)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9" name="Google Shape;1059;p4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Модель распределения доходов</a:t>
            </a:r>
            <a:endParaRPr/>
          </a:p>
        </p:txBody>
      </p:sp>
      <p:sp>
        <p:nvSpPr>
          <p:cNvPr id="1060" name="Google Shape;1060;p48"/>
          <p:cNvSpPr/>
          <p:nvPr/>
        </p:nvSpPr>
        <p:spPr>
          <a:xfrm>
            <a:off x="768096" y="2706790"/>
            <a:ext cx="8558784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Баланс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$400 000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(80 %)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1" name="Google Shape;1061;p48"/>
          <p:cNvSpPr/>
          <p:nvPr/>
        </p:nvSpPr>
        <p:spPr>
          <a:xfrm>
            <a:off x="768096" y="3980852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Учебное заведение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(25 %)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2" name="Google Shape;1062;p48"/>
          <p:cNvSpPr/>
          <p:nvPr/>
        </p:nvSpPr>
        <p:spPr>
          <a:xfrm>
            <a:off x="5477256" y="3980852"/>
            <a:ext cx="3849624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$180 000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(45 %)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3" name="Google Shape;1063;p48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$171 000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(95 %)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4" name="Google Shape;1064;p48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(83 %)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65" name="Google Shape;1065;p48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1066" name="Google Shape;1066;p48"/>
            <p:cNvCxnSpPr/>
            <p:nvPr/>
          </p:nvCxnSpPr>
          <p:spPr>
            <a:xfrm>
              <a:off x="5047488" y="2522952"/>
              <a:ext cx="5286719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7" name="Google Shape;1067;p48"/>
            <p:cNvCxnSpPr/>
            <p:nvPr/>
          </p:nvCxnSpPr>
          <p:spPr>
            <a:xfrm rot="10800000">
              <a:off x="5051832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8" name="Google Shape;1068;p48"/>
            <p:cNvCxnSpPr/>
            <p:nvPr/>
          </p:nvCxnSpPr>
          <p:spPr>
            <a:xfrm rot="10800000">
              <a:off x="10334207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9" name="Google Shape;1069;p48"/>
            <p:cNvCxnSpPr/>
            <p:nvPr/>
          </p:nvCxnSpPr>
          <p:spPr>
            <a:xfrm rot="10800000">
              <a:off x="5858256" y="2328431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070" name="Google Shape;1070;p48"/>
          <p:cNvGrpSpPr/>
          <p:nvPr/>
        </p:nvGrpSpPr>
        <p:grpSpPr>
          <a:xfrm>
            <a:off x="1823025" y="3611800"/>
            <a:ext cx="5513742" cy="358868"/>
            <a:chOff x="1823025" y="3611800"/>
            <a:chExt cx="5513742" cy="358868"/>
          </a:xfrm>
        </p:grpSpPr>
        <p:cxnSp>
          <p:nvCxnSpPr>
            <p:cNvPr id="1071" name="Google Shape;1071;p48"/>
            <p:cNvCxnSpPr/>
            <p:nvPr/>
          </p:nvCxnSpPr>
          <p:spPr>
            <a:xfrm>
              <a:off x="1823025" y="3806321"/>
              <a:ext cx="5513742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2" name="Google Shape;1072;p48"/>
            <p:cNvCxnSpPr/>
            <p:nvPr/>
          </p:nvCxnSpPr>
          <p:spPr>
            <a:xfrm rot="10800000">
              <a:off x="1827369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3" name="Google Shape;1073;p48"/>
            <p:cNvCxnSpPr/>
            <p:nvPr/>
          </p:nvCxnSpPr>
          <p:spPr>
            <a:xfrm rot="10800000">
              <a:off x="7336767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4" name="Google Shape;1074;p48"/>
            <p:cNvCxnSpPr/>
            <p:nvPr/>
          </p:nvCxnSpPr>
          <p:spPr>
            <a:xfrm rot="10800000">
              <a:off x="4986207" y="3611800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5" name="Google Shape;1075;p48"/>
            <p:cNvCxnSpPr/>
            <p:nvPr/>
          </p:nvCxnSpPr>
          <p:spPr>
            <a:xfrm rot="10800000">
              <a:off x="4189970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076" name="Google Shape;1076;p48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1077" name="Google Shape;1077;p48"/>
            <p:cNvCxnSpPr/>
            <p:nvPr/>
          </p:nvCxnSpPr>
          <p:spPr>
            <a:xfrm rot="10800000">
              <a:off x="4189970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8" name="Google Shape;1078;p48"/>
            <p:cNvCxnSpPr/>
            <p:nvPr/>
          </p:nvCxnSpPr>
          <p:spPr>
            <a:xfrm rot="10800000">
              <a:off x="7259741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079" name="Google Shape;1079;p48"/>
          <p:cNvSpPr/>
          <p:nvPr/>
        </p:nvSpPr>
        <p:spPr>
          <a:xfrm>
            <a:off x="768096" y="1432726"/>
            <a:ext cx="10698600" cy="883500"/>
          </a:xfrm>
          <a:prstGeom prst="roundRect">
            <a:avLst>
              <a:gd fmla="val 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Валовой доход (общая оплаченная сумма за обучение)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$500 000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0" name="Google Shape;1080;p48"/>
          <p:cNvSpPr txBox="1"/>
          <p:nvPr/>
        </p:nvSpPr>
        <p:spPr>
          <a:xfrm>
            <a:off x="10265780" y="209741"/>
            <a:ext cx="1181010" cy="518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МОДЕЛИ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ДОХОДА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1" name="Google Shape;1081;p48"/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1082" name="Google Shape;1082;p48"/>
            <p:cNvSpPr/>
            <p:nvPr/>
          </p:nvSpPr>
          <p:spPr>
            <a:xfrm>
              <a:off x="10007601" y="1943100"/>
              <a:ext cx="98425" cy="192088"/>
            </a:xfrm>
            <a:custGeom>
              <a:rect b="b" l="l" r="r" t="t"/>
              <a:pathLst>
                <a:path extrusionOk="0" h="120" w="62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8"/>
            <p:cNvSpPr/>
            <p:nvPr/>
          </p:nvSpPr>
          <p:spPr>
            <a:xfrm>
              <a:off x="9644063" y="2733675"/>
              <a:ext cx="152400" cy="138113"/>
            </a:xfrm>
            <a:custGeom>
              <a:rect b="b" l="l" r="r" t="t"/>
              <a:pathLst>
                <a:path extrusionOk="0" h="87" w="96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10420351" y="2606675"/>
              <a:ext cx="171450" cy="130175"/>
            </a:xfrm>
            <a:custGeom>
              <a:rect b="b" l="l" r="r" t="t"/>
              <a:pathLst>
                <a:path extrusionOk="0" h="82" w="108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9585326" y="2039938"/>
              <a:ext cx="520700" cy="625475"/>
            </a:xfrm>
            <a:custGeom>
              <a:rect b="b" l="l" r="r" t="t"/>
              <a:pathLst>
                <a:path extrusionOk="0" h="348" w="280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9656763" y="2735263"/>
              <a:ext cx="750888" cy="214313"/>
            </a:xfrm>
            <a:custGeom>
              <a:rect b="b" l="l" r="r" t="t"/>
              <a:pathLst>
                <a:path extrusionOk="0" h="119" w="402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10180638" y="2055813"/>
              <a:ext cx="347663" cy="681038"/>
            </a:xfrm>
            <a:custGeom>
              <a:rect b="b" l="l" r="r" t="t"/>
              <a:pathLst>
                <a:path extrusionOk="0" h="379" w="187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9983788" y="2398713"/>
              <a:ext cx="149225" cy="215900"/>
            </a:xfrm>
            <a:custGeom>
              <a:rect b="b" l="l" r="r" t="t"/>
              <a:pathLst>
                <a:path extrusionOk="0" h="120" w="8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89" name="Google Shape;1089;p48"/>
            <p:cNvCxnSpPr/>
            <p:nvPr/>
          </p:nvCxnSpPr>
          <p:spPr>
            <a:xfrm rot="10800000">
              <a:off x="10058401" y="2327275"/>
              <a:ext cx="0" cy="71438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90" name="Google Shape;1090;p48"/>
            <p:cNvCxnSpPr/>
            <p:nvPr/>
          </p:nvCxnSpPr>
          <p:spPr>
            <a:xfrm>
              <a:off x="10058401" y="2614613"/>
              <a:ext cx="0" cy="73025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091" name="Google Shape;1091;p48"/>
            <p:cNvSpPr/>
            <p:nvPr/>
          </p:nvSpPr>
          <p:spPr>
            <a:xfrm>
              <a:off x="9759951" y="2206625"/>
              <a:ext cx="595313" cy="576263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49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850390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4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Модель "Взнос за услугу"</a:t>
            </a:r>
            <a:endParaRPr/>
          </a:p>
        </p:txBody>
      </p:sp>
      <p:sp>
        <p:nvSpPr>
          <p:cNvPr id="1098" name="Google Shape;1098;p49"/>
          <p:cNvSpPr/>
          <p:nvPr/>
        </p:nvSpPr>
        <p:spPr>
          <a:xfrm>
            <a:off x="768096" y="2706790"/>
            <a:ext cx="9628632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Баланс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$450 000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(90 %)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49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$192 375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(95 %)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0" name="Google Shape;1100;p49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(83 %)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1" name="Google Shape;1101;p49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1102" name="Google Shape;1102;p49"/>
            <p:cNvCxnSpPr/>
            <p:nvPr/>
          </p:nvCxnSpPr>
          <p:spPr>
            <a:xfrm>
              <a:off x="5047488" y="2522952"/>
              <a:ext cx="5286719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03" name="Google Shape;1103;p49"/>
            <p:cNvCxnSpPr/>
            <p:nvPr/>
          </p:nvCxnSpPr>
          <p:spPr>
            <a:xfrm rot="10800000">
              <a:off x="5051832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04" name="Google Shape;1104;p49"/>
            <p:cNvCxnSpPr/>
            <p:nvPr/>
          </p:nvCxnSpPr>
          <p:spPr>
            <a:xfrm rot="10800000">
              <a:off x="10334207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05" name="Google Shape;1105;p49"/>
            <p:cNvCxnSpPr/>
            <p:nvPr/>
          </p:nvCxnSpPr>
          <p:spPr>
            <a:xfrm rot="10800000">
              <a:off x="5858256" y="2328431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106" name="Google Shape;1106;p49"/>
          <p:cNvSpPr/>
          <p:nvPr/>
        </p:nvSpPr>
        <p:spPr>
          <a:xfrm>
            <a:off x="768095" y="3980852"/>
            <a:ext cx="9636773" cy="883589"/>
          </a:xfrm>
          <a:prstGeom prst="roundRect">
            <a:avLst>
              <a:gd fmla="val 5556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0" spcFirstLastPara="1" rIns="164590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Отдел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$135 000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(30 %)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" name="Google Shape;1107;p49"/>
          <p:cNvSpPr/>
          <p:nvPr/>
        </p:nvSpPr>
        <p:spPr>
          <a:xfrm>
            <a:off x="768095" y="3980852"/>
            <a:ext cx="2409193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Учебное заведение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$112 000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(25 %)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" name="Google Shape;1108;p49"/>
          <p:cNvSpPr/>
          <p:nvPr/>
        </p:nvSpPr>
        <p:spPr>
          <a:xfrm>
            <a:off x="6070379" y="3980852"/>
            <a:ext cx="4334489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$202 500 </a:t>
            </a:r>
            <a:r>
              <a:rPr b="1" i="0" lang="ru-RU" sz="18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(45 %)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9" name="Google Shape;1109;p49"/>
          <p:cNvGrpSpPr/>
          <p:nvPr/>
        </p:nvGrpSpPr>
        <p:grpSpPr>
          <a:xfrm>
            <a:off x="1955894" y="3611800"/>
            <a:ext cx="6208204" cy="358868"/>
            <a:chOff x="1823025" y="3611800"/>
            <a:chExt cx="5513742" cy="358868"/>
          </a:xfrm>
        </p:grpSpPr>
        <p:cxnSp>
          <p:nvCxnSpPr>
            <p:cNvPr id="1110" name="Google Shape;1110;p49"/>
            <p:cNvCxnSpPr/>
            <p:nvPr/>
          </p:nvCxnSpPr>
          <p:spPr>
            <a:xfrm>
              <a:off x="1823025" y="3806321"/>
              <a:ext cx="5513742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1" name="Google Shape;1111;p49"/>
            <p:cNvCxnSpPr/>
            <p:nvPr/>
          </p:nvCxnSpPr>
          <p:spPr>
            <a:xfrm rot="10800000">
              <a:off x="1827369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2" name="Google Shape;1112;p49"/>
            <p:cNvCxnSpPr/>
            <p:nvPr/>
          </p:nvCxnSpPr>
          <p:spPr>
            <a:xfrm rot="10800000">
              <a:off x="7336767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3" name="Google Shape;1113;p49"/>
            <p:cNvCxnSpPr/>
            <p:nvPr/>
          </p:nvCxnSpPr>
          <p:spPr>
            <a:xfrm rot="10800000">
              <a:off x="4986207" y="3611800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4" name="Google Shape;1114;p49"/>
            <p:cNvCxnSpPr/>
            <p:nvPr/>
          </p:nvCxnSpPr>
          <p:spPr>
            <a:xfrm rot="10800000">
              <a:off x="4189970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115" name="Google Shape;1115;p49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1116" name="Google Shape;1116;p49"/>
            <p:cNvCxnSpPr/>
            <p:nvPr/>
          </p:nvCxnSpPr>
          <p:spPr>
            <a:xfrm rot="10800000">
              <a:off x="4189970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7" name="Google Shape;1117;p49"/>
            <p:cNvCxnSpPr/>
            <p:nvPr/>
          </p:nvCxnSpPr>
          <p:spPr>
            <a:xfrm rot="10800000">
              <a:off x="7259741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118" name="Google Shape;1118;p49"/>
          <p:cNvSpPr/>
          <p:nvPr/>
        </p:nvSpPr>
        <p:spPr>
          <a:xfrm>
            <a:off x="768096" y="1432726"/>
            <a:ext cx="10698480" cy="883589"/>
          </a:xfrm>
          <a:prstGeom prst="roundRect">
            <a:avLst>
              <a:gd fmla="val 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50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Валовой доход (общая оплаченная сумма за обучение)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$500 000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49"/>
          <p:cNvSpPr/>
          <p:nvPr/>
        </p:nvSpPr>
        <p:spPr>
          <a:xfrm>
            <a:off x="10328025" y="2756301"/>
            <a:ext cx="1207200" cy="8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ru-RU" sz="9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Партнерский платеж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$50 000 </a:t>
            </a:r>
            <a:br>
              <a:rPr b="1" i="0" lang="ru-RU" sz="12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12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(10 %)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0" name="Google Shape;1120;p49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49"/>
          <p:cNvSpPr txBox="1"/>
          <p:nvPr/>
        </p:nvSpPr>
        <p:spPr>
          <a:xfrm>
            <a:off x="10265780" y="209741"/>
            <a:ext cx="1181010" cy="518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МОДЕЛИ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ДОХОДА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2" name="Google Shape;1122;p49"/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1123" name="Google Shape;1123;p49"/>
            <p:cNvSpPr/>
            <p:nvPr/>
          </p:nvSpPr>
          <p:spPr>
            <a:xfrm>
              <a:off x="10007601" y="1943100"/>
              <a:ext cx="98425" cy="192088"/>
            </a:xfrm>
            <a:custGeom>
              <a:rect b="b" l="l" r="r" t="t"/>
              <a:pathLst>
                <a:path extrusionOk="0" h="120" w="62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9"/>
            <p:cNvSpPr/>
            <p:nvPr/>
          </p:nvSpPr>
          <p:spPr>
            <a:xfrm>
              <a:off x="9644063" y="2733675"/>
              <a:ext cx="152400" cy="138113"/>
            </a:xfrm>
            <a:custGeom>
              <a:rect b="b" l="l" r="r" t="t"/>
              <a:pathLst>
                <a:path extrusionOk="0" h="87" w="96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9"/>
            <p:cNvSpPr/>
            <p:nvPr/>
          </p:nvSpPr>
          <p:spPr>
            <a:xfrm>
              <a:off x="10420351" y="2606675"/>
              <a:ext cx="171450" cy="130175"/>
            </a:xfrm>
            <a:custGeom>
              <a:rect b="b" l="l" r="r" t="t"/>
              <a:pathLst>
                <a:path extrusionOk="0" h="82" w="108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9"/>
            <p:cNvSpPr/>
            <p:nvPr/>
          </p:nvSpPr>
          <p:spPr>
            <a:xfrm>
              <a:off x="9585326" y="2039938"/>
              <a:ext cx="520700" cy="625475"/>
            </a:xfrm>
            <a:custGeom>
              <a:rect b="b" l="l" r="r" t="t"/>
              <a:pathLst>
                <a:path extrusionOk="0" h="348" w="280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9"/>
            <p:cNvSpPr/>
            <p:nvPr/>
          </p:nvSpPr>
          <p:spPr>
            <a:xfrm>
              <a:off x="9656763" y="2735263"/>
              <a:ext cx="750888" cy="214313"/>
            </a:xfrm>
            <a:custGeom>
              <a:rect b="b" l="l" r="r" t="t"/>
              <a:pathLst>
                <a:path extrusionOk="0" h="119" w="402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9"/>
            <p:cNvSpPr/>
            <p:nvPr/>
          </p:nvSpPr>
          <p:spPr>
            <a:xfrm>
              <a:off x="10180638" y="2055813"/>
              <a:ext cx="347663" cy="681038"/>
            </a:xfrm>
            <a:custGeom>
              <a:rect b="b" l="l" r="r" t="t"/>
              <a:pathLst>
                <a:path extrusionOk="0" h="379" w="187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9"/>
            <p:cNvSpPr/>
            <p:nvPr/>
          </p:nvSpPr>
          <p:spPr>
            <a:xfrm>
              <a:off x="9983788" y="2398713"/>
              <a:ext cx="149225" cy="215900"/>
            </a:xfrm>
            <a:custGeom>
              <a:rect b="b" l="l" r="r" t="t"/>
              <a:pathLst>
                <a:path extrusionOk="0" h="120" w="8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30" name="Google Shape;1130;p49"/>
            <p:cNvCxnSpPr/>
            <p:nvPr/>
          </p:nvCxnSpPr>
          <p:spPr>
            <a:xfrm rot="10800000">
              <a:off x="10058401" y="2327275"/>
              <a:ext cx="0" cy="71438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31" name="Google Shape;1131;p49"/>
            <p:cNvCxnSpPr/>
            <p:nvPr/>
          </p:nvCxnSpPr>
          <p:spPr>
            <a:xfrm>
              <a:off x="10058401" y="2614613"/>
              <a:ext cx="0" cy="73025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132" name="Google Shape;1132;p49"/>
            <p:cNvSpPr/>
            <p:nvPr/>
          </p:nvSpPr>
          <p:spPr>
            <a:xfrm>
              <a:off x="9759951" y="2206625"/>
              <a:ext cx="595313" cy="576263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Где находится Университет штата Аризона?</a:t>
            </a:r>
            <a:endParaRPr/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5866" y="1153321"/>
            <a:ext cx="8932333" cy="5394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5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5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Какова ваша модель?</a:t>
            </a:r>
            <a:endParaRPr/>
          </a:p>
        </p:txBody>
      </p:sp>
      <p:grpSp>
        <p:nvGrpSpPr>
          <p:cNvPr id="1139" name="Google Shape;1139;p5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140" name="Google Shape;1140;p5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5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5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5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5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5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46" name="Google Shape;1146;p5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7" name="Google Shape;1147;p5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48" name="Google Shape;1148;p5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149" name="Google Shape;1149;p50"/>
          <p:cNvSpPr txBox="1"/>
          <p:nvPr/>
        </p:nvSpPr>
        <p:spPr>
          <a:xfrm>
            <a:off x="10260025" y="314350"/>
            <a:ext cx="18159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0" name="Google Shape;1150;p50"/>
          <p:cNvGrpSpPr/>
          <p:nvPr/>
        </p:nvGrpSpPr>
        <p:grpSpPr>
          <a:xfrm>
            <a:off x="501628" y="1292375"/>
            <a:ext cx="3779222" cy="3066304"/>
            <a:chOff x="501628" y="1292375"/>
            <a:chExt cx="3779222" cy="3066304"/>
          </a:xfrm>
        </p:grpSpPr>
        <p:sp>
          <p:nvSpPr>
            <p:cNvPr id="1151" name="Google Shape;1151;p5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450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50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50"/>
            <p:cNvSpPr txBox="1"/>
            <p:nvPr/>
          </p:nvSpPr>
          <p:spPr>
            <a:xfrm>
              <a:off x="1984350" y="2024625"/>
              <a:ext cx="2296500" cy="165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Какова ваша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модель оплаты взносов / стоимости обучения?  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4" name="Google Shape;1154;p50"/>
          <p:cNvGrpSpPr/>
          <p:nvPr/>
        </p:nvGrpSpPr>
        <p:grpSpPr>
          <a:xfrm>
            <a:off x="4330621" y="1292375"/>
            <a:ext cx="3542129" cy="3066304"/>
            <a:chOff x="4330621" y="1292375"/>
            <a:chExt cx="3542129" cy="3066304"/>
          </a:xfrm>
        </p:grpSpPr>
        <p:sp>
          <p:nvSpPr>
            <p:cNvPr id="1155" name="Google Shape;1155;p5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45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50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50"/>
            <p:cNvSpPr txBox="1"/>
            <p:nvPr/>
          </p:nvSpPr>
          <p:spPr>
            <a:xfrm>
              <a:off x="6056850" y="2337450"/>
              <a:ext cx="1815900" cy="118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Какой доход  </a:t>
              </a:r>
              <a:b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вы можете получить?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8" name="Google Shape;1158;p50"/>
          <p:cNvGrpSpPr/>
          <p:nvPr/>
        </p:nvGrpSpPr>
        <p:grpSpPr>
          <a:xfrm>
            <a:off x="7922495" y="1292375"/>
            <a:ext cx="3724930" cy="3066304"/>
            <a:chOff x="7922495" y="1292375"/>
            <a:chExt cx="3724930" cy="3066304"/>
          </a:xfrm>
        </p:grpSpPr>
        <p:sp>
          <p:nvSpPr>
            <p:cNvPr id="1159" name="Google Shape;1159;p5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450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50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500"/>
                <a:buFont typeface="Arial"/>
                <a:buNone/>
              </a:pPr>
              <a:r>
                <a:rPr b="1" i="0" lang="ru-RU" sz="19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50"/>
            <p:cNvSpPr txBox="1"/>
            <p:nvPr/>
          </p:nvSpPr>
          <p:spPr>
            <a:xfrm>
              <a:off x="9317925" y="2514800"/>
              <a:ext cx="2329500" cy="70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ru-RU" sz="2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 он будет распределяться?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" name="Google Shape;1166;p51"/>
          <p:cNvPicPr preferRelativeResize="0"/>
          <p:nvPr/>
        </p:nvPicPr>
        <p:blipFill rotWithShape="1">
          <a:blip r:embed="rId3">
            <a:alphaModFix/>
          </a:blip>
          <a:srcRect b="5852" l="0" r="-74" t="971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Google Shape;1167;p5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6AD8E8">
                  <a:alpha val="33333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51"/>
          <p:cNvSpPr txBox="1"/>
          <p:nvPr/>
        </p:nvSpPr>
        <p:spPr>
          <a:xfrm>
            <a:off x="1891075" y="768000"/>
            <a:ext cx="8884500" cy="53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</a:pPr>
            <a:r>
              <a:rPr b="1" i="0" lang="ru-RU" sz="15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Вопросы</a:t>
            </a:r>
            <a:endParaRPr b="0" i="0" sz="15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p51"/>
          <p:cNvSpPr txBox="1"/>
          <p:nvPr/>
        </p:nvSpPr>
        <p:spPr>
          <a:xfrm>
            <a:off x="3805750" y="3231375"/>
            <a:ext cx="7417200" cy="2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</a:pPr>
            <a:r>
              <a:rPr b="1" i="0" lang="ru-RU" sz="15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Ответы</a:t>
            </a:r>
            <a:endParaRPr b="0" i="0" sz="15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51"/>
          <p:cNvSpPr txBox="1"/>
          <p:nvPr/>
        </p:nvSpPr>
        <p:spPr>
          <a:xfrm>
            <a:off x="1425175" y="3119575"/>
            <a:ext cx="1575300" cy="2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0"/>
              <a:buFont typeface="Arial"/>
              <a:buNone/>
            </a:pPr>
            <a:r>
              <a:rPr b="1" i="0" lang="ru-RU" sz="15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&amp;</a:t>
            </a:r>
            <a:endParaRPr b="0" i="0" sz="15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52"/>
          <p:cNvSpPr txBox="1"/>
          <p:nvPr>
            <p:ph type="ctrTitle"/>
          </p:nvPr>
        </p:nvSpPr>
        <p:spPr>
          <a:xfrm>
            <a:off x="563880" y="1662756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b="1" i="0" lang="ru-RU" sz="9600" u="none" strike="noStrike">
                <a:latin typeface="Arial"/>
                <a:ea typeface="Arial"/>
                <a:cs typeface="Arial"/>
                <a:sym typeface="Arial"/>
              </a:rPr>
              <a:t>Спасибо!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5"/>
          <p:cNvPicPr preferRelativeResize="0"/>
          <p:nvPr/>
        </p:nvPicPr>
        <p:blipFill rotWithShape="1">
          <a:blip r:embed="rId3">
            <a:alphaModFix/>
          </a:blip>
          <a:srcRect b="15430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509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0" y="0"/>
            <a:ext cx="608076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5"/>
          <p:cNvSpPr txBox="1"/>
          <p:nvPr>
            <p:ph type="ctrTitle"/>
          </p:nvPr>
        </p:nvSpPr>
        <p:spPr>
          <a:xfrm>
            <a:off x="852327" y="434340"/>
            <a:ext cx="5822794" cy="30753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600"/>
              <a:buFont typeface="Arial"/>
              <a:buNone/>
            </a:pPr>
            <a:r>
              <a:rPr b="1" i="0" lang="ru-RU" sz="9600" u="none" strike="noStrik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Кари </a:t>
            </a:r>
            <a:br>
              <a:rPr b="1" i="0" lang="ru-RU" sz="9600" u="none" strike="noStrik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9600" u="none" strike="noStrik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Барлоу</a:t>
            </a:r>
            <a:endParaRPr>
              <a:highlight>
                <a:srgbClr val="FFFFFF"/>
              </a:highlight>
            </a:endParaRPr>
          </a:p>
        </p:txBody>
      </p:sp>
      <p:sp>
        <p:nvSpPr>
          <p:cNvPr id="103" name="Google Shape;103;p15"/>
          <p:cNvSpPr txBox="1"/>
          <p:nvPr>
            <p:ph idx="1" type="subTitle"/>
          </p:nvPr>
        </p:nvSpPr>
        <p:spPr>
          <a:xfrm>
            <a:off x="747475" y="3418250"/>
            <a:ext cx="5333100" cy="27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</a:pPr>
            <a:r>
              <a:rPr b="0" i="0" lang="ru-RU" sz="2280" u="none" strike="noStrik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Архитектор онлайн-образования</a:t>
            </a:r>
            <a:endParaRPr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ts val="1710"/>
              <a:buNone/>
            </a:pPr>
            <a:r>
              <a:rPr b="0" i="1" lang="ru-RU" sz="1710" u="none" strike="noStrike">
                <a:solidFill>
                  <a:srgbClr val="878787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Главный операционный директор отделения онлайн-обучения Университета штата Аризона </a:t>
            </a:r>
            <a:br>
              <a:rPr b="0" i="1" lang="ru-RU" sz="1710" u="none" strike="noStrike">
                <a:solidFill>
                  <a:srgbClr val="878787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b="0" i="1" lang="ru-RU" sz="1710" u="none" strike="noStrike">
                <a:solidFill>
                  <a:srgbClr val="878787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2011–2016</a:t>
            </a:r>
            <a:r>
              <a:rPr b="0" i="1" lang="ru-RU" sz="1710" u="none" strike="noStrike">
                <a:solidFill>
                  <a:srgbClr val="878787"/>
                </a:solidFill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</a:pPr>
            <a:r>
              <a:t/>
            </a:r>
            <a:endParaRPr sz="1710"/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4EBAAB"/>
              </a:buClr>
              <a:buSzPts val="1710"/>
              <a:buNone/>
            </a:pPr>
            <a:r>
              <a:rPr b="0" i="0" lang="ru-RU" sz="1710" u="none" strike="noStrike">
                <a:solidFill>
                  <a:srgbClr val="4EBAAB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Образовательный интенсив "Остров 10–22" </a:t>
            </a:r>
            <a:br>
              <a:rPr b="0" i="0" lang="ru-RU" sz="1710" u="none" strike="noStrike">
                <a:solidFill>
                  <a:srgbClr val="4EBAAB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10" u="none" strike="noStrike">
                <a:solidFill>
                  <a:srgbClr val="4EBAAB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11–13 июля 2019 года</a:t>
            </a:r>
            <a:endParaRPr>
              <a:highlight>
                <a:srgbClr val="FFFFFF"/>
              </a:highlight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109" name="Google Shape;109;p16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{C4C18FFB-61D5-4BA6-82A6-49F15E748C39}</a:tableStyleId>
              </a:tblPr>
              <a:tblGrid>
                <a:gridCol w="2188625"/>
                <a:gridCol w="13767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ru-RU" sz="1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ru-RU" sz="110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 sz="1400" u="none" cap="none" strike="noStrike"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10" name="Google Shape;110;p16"/>
          <p:cNvSpPr/>
          <p:nvPr/>
        </p:nvSpPr>
        <p:spPr>
          <a:xfrm>
            <a:off x="497600" y="1020725"/>
            <a:ext cx="11196900" cy="567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" name="Google Shape;111;p16"/>
          <p:cNvGrpSpPr/>
          <p:nvPr/>
        </p:nvGrpSpPr>
        <p:grpSpPr>
          <a:xfrm>
            <a:off x="6103077" y="3877090"/>
            <a:ext cx="268836" cy="260227"/>
            <a:chOff x="1576388" y="1919288"/>
            <a:chExt cx="1090613" cy="1055688"/>
          </a:xfrm>
        </p:grpSpPr>
        <p:sp>
          <p:nvSpPr>
            <p:cNvPr id="112" name="Google Shape;112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16"/>
          <p:cNvGrpSpPr/>
          <p:nvPr/>
        </p:nvGrpSpPr>
        <p:grpSpPr>
          <a:xfrm>
            <a:off x="6103077" y="4313115"/>
            <a:ext cx="268836" cy="260227"/>
            <a:chOff x="1576388" y="1919288"/>
            <a:chExt cx="1090613" cy="1055688"/>
          </a:xfrm>
        </p:grpSpPr>
        <p:sp>
          <p:nvSpPr>
            <p:cNvPr id="116" name="Google Shape;116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9" name="Google Shape;119;p16"/>
          <p:cNvGrpSpPr/>
          <p:nvPr/>
        </p:nvGrpSpPr>
        <p:grpSpPr>
          <a:xfrm>
            <a:off x="6557830" y="3877096"/>
            <a:ext cx="268836" cy="260227"/>
            <a:chOff x="1576388" y="1919288"/>
            <a:chExt cx="1090613" cy="1055688"/>
          </a:xfrm>
        </p:grpSpPr>
        <p:sp>
          <p:nvSpPr>
            <p:cNvPr id="120" name="Google Shape;120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3" name="Google Shape;123;p16"/>
          <p:cNvGrpSpPr/>
          <p:nvPr/>
        </p:nvGrpSpPr>
        <p:grpSpPr>
          <a:xfrm>
            <a:off x="6557830" y="4313135"/>
            <a:ext cx="268836" cy="260227"/>
            <a:chOff x="1576388" y="1919288"/>
            <a:chExt cx="1090613" cy="1055688"/>
          </a:xfrm>
        </p:grpSpPr>
        <p:sp>
          <p:nvSpPr>
            <p:cNvPr id="124" name="Google Shape;124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" name="Google Shape;127;p16"/>
          <p:cNvGrpSpPr/>
          <p:nvPr/>
        </p:nvGrpSpPr>
        <p:grpSpPr>
          <a:xfrm>
            <a:off x="6289001" y="2208901"/>
            <a:ext cx="268838" cy="260228"/>
            <a:chOff x="1576388" y="1919288"/>
            <a:chExt cx="1090613" cy="1055688"/>
          </a:xfrm>
        </p:grpSpPr>
        <p:sp>
          <p:nvSpPr>
            <p:cNvPr id="128" name="Google Shape;128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1" name="Google Shape;131;p16"/>
          <p:cNvGrpSpPr/>
          <p:nvPr/>
        </p:nvGrpSpPr>
        <p:grpSpPr>
          <a:xfrm>
            <a:off x="6289001" y="2602601"/>
            <a:ext cx="268838" cy="260228"/>
            <a:chOff x="1576388" y="1919288"/>
            <a:chExt cx="1090613" cy="1055688"/>
          </a:xfrm>
        </p:grpSpPr>
        <p:sp>
          <p:nvSpPr>
            <p:cNvPr id="132" name="Google Shape;132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9" name="Google Shape;139;p17"/>
          <p:cNvCxnSpPr/>
          <p:nvPr/>
        </p:nvCxnSpPr>
        <p:spPr>
          <a:xfrm rot="5400000">
            <a:off x="1683975" y="3382265"/>
            <a:ext cx="5215717" cy="1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140" name="Google Shape;140;p17"/>
          <p:cNvSpPr txBox="1"/>
          <p:nvPr/>
        </p:nvSpPr>
        <p:spPr>
          <a:xfrm>
            <a:off x="803526" y="3711450"/>
            <a:ext cx="1902300" cy="10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1" i="0" lang="ru-RU" sz="66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175</a:t>
            </a:r>
            <a:r>
              <a:rPr b="1" i="0" lang="ru-RU" sz="5400" u="none" cap="none" strike="noStrik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894750" y="4691425"/>
            <a:ext cx="2666400" cy="12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ОНЛАЙН-ПРОГРАММ НА ПОЛУЧЕНИЕ </a:t>
            </a:r>
            <a:b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СТЕПЕНЕЙ </a:t>
            </a:r>
            <a:b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И СЕРТИФИКАТОВ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4753" y="1106858"/>
            <a:ext cx="2299064" cy="2139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2364" y="1517904"/>
            <a:ext cx="6437376" cy="4465322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7"/>
          <p:cNvSpPr txBox="1"/>
          <p:nvPr/>
        </p:nvSpPr>
        <p:spPr>
          <a:xfrm>
            <a:off x="6573145" y="887402"/>
            <a:ext cx="3335813" cy="3661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Количество студентов / год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ru-RU" sz="3200" u="none" strike="noStrike">
                <a:latin typeface="Arial"/>
                <a:ea typeface="Arial"/>
                <a:cs typeface="Arial"/>
                <a:sym typeface="Arial"/>
              </a:rPr>
              <a:t>Модели</a:t>
            </a:r>
            <a:endParaRPr/>
          </a:p>
        </p:txBody>
      </p:sp>
      <p:pic>
        <p:nvPicPr>
          <p:cNvPr id="150" name="Google Shape;15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0132" y="1764792"/>
            <a:ext cx="8174736" cy="423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19"/>
          <p:cNvPicPr preferRelativeResize="0"/>
          <p:nvPr/>
        </p:nvPicPr>
        <p:blipFill rotWithShape="1">
          <a:blip r:embed="rId3">
            <a:alphaModFix/>
          </a:blip>
          <a:srcRect b="13800" l="0" r="13129" t="12905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9"/>
          <p:cNvSpPr/>
          <p:nvPr/>
        </p:nvSpPr>
        <p:spPr>
          <a:xfrm>
            <a:off x="786810" y="1622263"/>
            <a:ext cx="5613991" cy="4543823"/>
          </a:xfrm>
          <a:prstGeom prst="rect">
            <a:avLst/>
          </a:prstGeom>
          <a:gradFill>
            <a:gsLst>
              <a:gs pos="0">
                <a:schemeClr val="accent2"/>
              </a:gs>
              <a:gs pos="64000">
                <a:srgbClr val="4EBAAB">
                  <a:alpha val="67450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9"/>
          <p:cNvSpPr txBox="1"/>
          <p:nvPr/>
        </p:nvSpPr>
        <p:spPr>
          <a:xfrm>
            <a:off x="913150" y="2609050"/>
            <a:ext cx="5487600" cy="31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1" i="0" lang="ru-RU" sz="8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 ГОТОВЫ?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19"/>
          <p:cNvSpPr txBox="1"/>
          <p:nvPr>
            <p:ph idx="4294967295" type="title"/>
          </p:nvPr>
        </p:nvSpPr>
        <p:spPr>
          <a:xfrm>
            <a:off x="786810" y="517599"/>
            <a:ext cx="11283950" cy="82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Итак, вы хотите создать онлайн-программу...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9">
      <a:dk1>
        <a:srgbClr val="373737"/>
      </a:dk1>
      <a:lt1>
        <a:srgbClr val="FFFFFF"/>
      </a:lt1>
      <a:dk2>
        <a:srgbClr val="878787"/>
      </a:dk2>
      <a:lt2>
        <a:srgbClr val="E7E6E6"/>
      </a:lt2>
      <a:accent1>
        <a:srgbClr val="001698"/>
      </a:accent1>
      <a:accent2>
        <a:srgbClr val="6AD8E8"/>
      </a:accent2>
      <a:accent3>
        <a:srgbClr val="4EBAAB"/>
      </a:accent3>
      <a:accent4>
        <a:srgbClr val="FE9D79"/>
      </a:accent4>
      <a:accent5>
        <a:srgbClr val="F7577B"/>
      </a:accent5>
      <a:accent6>
        <a:srgbClr val="000000"/>
      </a:accent6>
      <a:hlink>
        <a:srgbClr val="FEFB00"/>
      </a:hlink>
      <a:folHlink>
        <a:srgbClr val="C6C6C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